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11"/>
  </p:notesMasterIdLst>
  <p:sldIdLst>
    <p:sldId id="256" r:id="rId2"/>
    <p:sldId id="257" r:id="rId3"/>
    <p:sldId id="333" r:id="rId4"/>
    <p:sldId id="337" r:id="rId5"/>
    <p:sldId id="338" r:id="rId6"/>
    <p:sldId id="340" r:id="rId7"/>
    <p:sldId id="342" r:id="rId8"/>
    <p:sldId id="344" r:id="rId9"/>
    <p:sldId id="345" r:id="rId10"/>
  </p:sldIdLst>
  <p:sldSz cx="9144000" cy="5143500" type="screen16x9"/>
  <p:notesSz cx="6858000" cy="9144000"/>
  <p:embeddedFontLst>
    <p:embeddedFont>
      <p:font typeface="Darker Grotesque" panose="020B0604020202020204" charset="0"/>
      <p:regular r:id="rId12"/>
      <p:bold r:id="rId13"/>
    </p:embeddedFont>
    <p:embeddedFont>
      <p:font typeface="Darker Grotesque Medium" panose="020B0604020202020204" charset="0"/>
      <p:regular r:id="rId14"/>
      <p:bold r:id="rId15"/>
    </p:embeddedFont>
    <p:embeddedFont>
      <p:font typeface="Helvetica" panose="020B0604020202020204" pitchFamily="34" charset="0"/>
      <p:regular r:id="rId16"/>
      <p:bold r:id="rId17"/>
      <p:italic r:id="rId18"/>
      <p:boldItalic r:id="rId19"/>
    </p:embeddedFont>
    <p:embeddedFont>
      <p:font typeface="Montserrat" panose="00000500000000000000" pitchFamily="2" charset="0"/>
      <p:regular r:id="rId20"/>
      <p:bold r:id="rId21"/>
      <p:italic r:id="rId22"/>
      <p:boldItalic r:id="rId23"/>
    </p:embeddedFont>
    <p:embeddedFont>
      <p:font typeface="PT Sans" panose="020B0503020203020204" pitchFamily="34" charset="0"/>
      <p:regular r:id="rId24"/>
      <p:bold r:id="rId25"/>
      <p:italic r:id="rId26"/>
      <p:boldItalic r:id="rId27"/>
    </p:embeddedFont>
    <p:embeddedFont>
      <p:font typeface="Roboto Condensed Light" panose="02000000000000000000" pitchFamily="2" charset="0"/>
      <p:regular r:id="rId28"/>
      <p: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635B89-1D64-4AAE-BC76-5C1CF14F01AB}">
  <a:tblStyle styleId="{21635B89-1D64-4AAE-BC76-5C1CF14F01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8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dd75e4c7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dd75e4c7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025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48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901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327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774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203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5"/>
        <p:cNvGrpSpPr/>
        <p:nvPr/>
      </p:nvGrpSpPr>
      <p:grpSpPr>
        <a:xfrm>
          <a:off x="0" y="0"/>
          <a:ext cx="0" cy="0"/>
          <a:chOff x="0" y="0"/>
          <a:chExt cx="0" cy="0"/>
        </a:xfrm>
      </p:grpSpPr>
      <p:sp>
        <p:nvSpPr>
          <p:cNvPr id="2766" name="Google Shape;2766;g112ac09d80b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7" name="Google Shape;2767;g112ac09d80b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656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00" y="1701713"/>
            <a:ext cx="3890700" cy="16713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00" y="3546625"/>
            <a:ext cx="3890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flipH="1">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flipH="1">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flipH="1">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39400" y="1094350"/>
            <a:ext cx="8065200" cy="3491700"/>
          </a:xfrm>
          <a:prstGeom prst="roundRect">
            <a:avLst>
              <a:gd name="adj" fmla="val 2775"/>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a:off x="663300" y="1229325"/>
            <a:ext cx="1990200" cy="146100"/>
            <a:chOff x="663300" y="1229325"/>
            <a:chExt cx="1990200" cy="146100"/>
          </a:xfrm>
        </p:grpSpPr>
        <p:sp>
          <p:nvSpPr>
            <p:cNvPr id="46" name="Google Shape;46;p4"/>
            <p:cNvSpPr/>
            <p:nvPr/>
          </p:nvSpPr>
          <p:spPr>
            <a:xfrm>
              <a:off x="663300" y="1229325"/>
              <a:ext cx="19902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4"/>
            <p:cNvGrpSpPr/>
            <p:nvPr/>
          </p:nvGrpSpPr>
          <p:grpSpPr>
            <a:xfrm rot="10800000" flipH="1">
              <a:off x="728649" y="1255372"/>
              <a:ext cx="429322" cy="93999"/>
              <a:chOff x="5795037" y="809024"/>
              <a:chExt cx="431653" cy="94500"/>
            </a:xfrm>
          </p:grpSpPr>
          <p:sp>
            <p:nvSpPr>
              <p:cNvPr id="48" name="Google Shape;48;p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dk1"/>
              </a:buClr>
              <a:buSzPts val="1200"/>
              <a:buAutoNum type="arabicPeriod"/>
              <a:defRPr sz="1150">
                <a:solidFill>
                  <a:schemeClr val="dk1"/>
                </a:solidFill>
              </a:defRPr>
            </a:lvl1pPr>
            <a:lvl2pPr marL="914400" lvl="1"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2pPr>
            <a:lvl3pPr marL="1371600" lvl="2"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3pPr>
            <a:lvl4pPr marL="1828800" lvl="3"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4pPr>
            <a:lvl5pPr marL="2286000" lvl="4"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5pPr>
            <a:lvl6pPr marL="2743200" lvl="5"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6pPr>
            <a:lvl7pPr marL="3200400" lvl="6"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7pPr>
            <a:lvl8pPr marL="3657600" lvl="7"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8pPr>
            <a:lvl9pPr marL="4114800" lvl="8" indent="-304800" rtl="0">
              <a:lnSpc>
                <a:spcPct val="115000"/>
              </a:lnSpc>
              <a:spcBef>
                <a:spcPts val="1600"/>
              </a:spcBef>
              <a:spcAft>
                <a:spcPts val="1600"/>
              </a:spcAft>
              <a:buClr>
                <a:schemeClr val="dk1"/>
              </a:buClr>
              <a:buSzPts val="1200"/>
              <a:buFont typeface="Roboto Condensed Light"/>
              <a:buAutoNum type="romanLcPeriod"/>
              <a:defRPr>
                <a:solidFill>
                  <a:schemeClr val="dk1"/>
                </a:solidFill>
              </a:defRPr>
            </a:lvl9pPr>
          </a:lstStyle>
          <a:p>
            <a:endParaRPr/>
          </a:p>
        </p:txBody>
      </p:sp>
      <p:sp>
        <p:nvSpPr>
          <p:cNvPr id="52" name="Google Shape;5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43"/>
        <p:cNvGrpSpPr/>
        <p:nvPr/>
      </p:nvGrpSpPr>
      <p:grpSpPr>
        <a:xfrm>
          <a:off x="0" y="0"/>
          <a:ext cx="0" cy="0"/>
          <a:chOff x="0" y="0"/>
          <a:chExt cx="0" cy="0"/>
        </a:xfrm>
      </p:grpSpPr>
      <p:sp>
        <p:nvSpPr>
          <p:cNvPr id="244" name="Google Shape;244;p1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txBox="1">
            <a:spLocks noGrp="1"/>
          </p:cNvSpPr>
          <p:nvPr>
            <p:ph type="title"/>
          </p:nvPr>
        </p:nvSpPr>
        <p:spPr>
          <a:xfrm>
            <a:off x="5277495" y="3445970"/>
            <a:ext cx="2994600" cy="2541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3000"/>
              <a:buNone/>
              <a:defRPr sz="16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6" name="Google Shape;246;p16"/>
          <p:cNvSpPr txBox="1">
            <a:spLocks noGrp="1"/>
          </p:cNvSpPr>
          <p:nvPr>
            <p:ph type="subTitle" idx="1"/>
          </p:nvPr>
        </p:nvSpPr>
        <p:spPr>
          <a:xfrm>
            <a:off x="1833445" y="1819588"/>
            <a:ext cx="5502000" cy="14784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47" name="Google Shape;247;p16"/>
          <p:cNvGrpSpPr/>
          <p:nvPr/>
        </p:nvGrpSpPr>
        <p:grpSpPr>
          <a:xfrm rot="-5400000" flipH="1">
            <a:off x="8191799" y="905324"/>
            <a:ext cx="825589" cy="93999"/>
            <a:chOff x="5718423" y="809024"/>
            <a:chExt cx="830071" cy="94500"/>
          </a:xfrm>
        </p:grpSpPr>
        <p:sp>
          <p:nvSpPr>
            <p:cNvPr id="248" name="Google Shape;248;p1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6"/>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6"/>
          <p:cNvGrpSpPr/>
          <p:nvPr/>
        </p:nvGrpSpPr>
        <p:grpSpPr>
          <a:xfrm rot="10800000" flipH="1">
            <a:off x="498549" y="419474"/>
            <a:ext cx="429322" cy="93999"/>
            <a:chOff x="5795037" y="809024"/>
            <a:chExt cx="431653" cy="94500"/>
          </a:xfrm>
        </p:grpSpPr>
        <p:sp>
          <p:nvSpPr>
            <p:cNvPr id="254" name="Google Shape;254;p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03"/>
        <p:cNvGrpSpPr/>
        <p:nvPr/>
      </p:nvGrpSpPr>
      <p:grpSpPr>
        <a:xfrm>
          <a:off x="0" y="0"/>
          <a:ext cx="0" cy="0"/>
          <a:chOff x="0" y="0"/>
          <a:chExt cx="0" cy="0"/>
        </a:xfrm>
      </p:grpSpPr>
      <p:sp>
        <p:nvSpPr>
          <p:cNvPr id="904" name="Google Shape;904;p5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7"/>
          <p:cNvGrpSpPr/>
          <p:nvPr/>
        </p:nvGrpSpPr>
        <p:grpSpPr>
          <a:xfrm rot="10800000" flipH="1">
            <a:off x="498549" y="419474"/>
            <a:ext cx="429322" cy="93999"/>
            <a:chOff x="5795037" y="809024"/>
            <a:chExt cx="431653" cy="94500"/>
          </a:xfrm>
        </p:grpSpPr>
        <p:sp>
          <p:nvSpPr>
            <p:cNvPr id="907" name="Google Shape;907;p5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57"/>
          <p:cNvGrpSpPr/>
          <p:nvPr/>
        </p:nvGrpSpPr>
        <p:grpSpPr>
          <a:xfrm rot="-5400000" flipH="1">
            <a:off x="8191799" y="4126299"/>
            <a:ext cx="825589" cy="93999"/>
            <a:chOff x="5718423" y="809024"/>
            <a:chExt cx="830071" cy="94500"/>
          </a:xfrm>
        </p:grpSpPr>
        <p:sp>
          <p:nvSpPr>
            <p:cNvPr id="911" name="Google Shape;911;p5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15"/>
        <p:cNvGrpSpPr/>
        <p:nvPr/>
      </p:nvGrpSpPr>
      <p:grpSpPr>
        <a:xfrm>
          <a:off x="0" y="0"/>
          <a:ext cx="0" cy="0"/>
          <a:chOff x="0" y="0"/>
          <a:chExt cx="0" cy="0"/>
        </a:xfrm>
      </p:grpSpPr>
      <p:sp>
        <p:nvSpPr>
          <p:cNvPr id="916" name="Google Shape;916;p5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8"/>
          <p:cNvGrpSpPr/>
          <p:nvPr/>
        </p:nvGrpSpPr>
        <p:grpSpPr>
          <a:xfrm rot="10800000" flipH="1">
            <a:off x="498549" y="419474"/>
            <a:ext cx="429322" cy="93999"/>
            <a:chOff x="5795037" y="809024"/>
            <a:chExt cx="431653" cy="94500"/>
          </a:xfrm>
        </p:grpSpPr>
        <p:sp>
          <p:nvSpPr>
            <p:cNvPr id="919" name="Google Shape;919;p5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58"/>
          <p:cNvGrpSpPr/>
          <p:nvPr/>
        </p:nvGrpSpPr>
        <p:grpSpPr>
          <a:xfrm rot="-5400000" flipH="1">
            <a:off x="8191799" y="4126299"/>
            <a:ext cx="825589" cy="93999"/>
            <a:chOff x="5718423" y="809024"/>
            <a:chExt cx="830071" cy="94500"/>
          </a:xfrm>
        </p:grpSpPr>
        <p:sp>
          <p:nvSpPr>
            <p:cNvPr id="923" name="Google Shape;923;p5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927"/>
        <p:cNvGrpSpPr/>
        <p:nvPr/>
      </p:nvGrpSpPr>
      <p:grpSpPr>
        <a:xfrm>
          <a:off x="0" y="0"/>
          <a:ext cx="0" cy="0"/>
          <a:chOff x="0" y="0"/>
          <a:chExt cx="0" cy="0"/>
        </a:xfrm>
      </p:grpSpPr>
      <p:sp>
        <p:nvSpPr>
          <p:cNvPr id="928" name="Google Shape;928;p5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9"/>
          <p:cNvGrpSpPr/>
          <p:nvPr/>
        </p:nvGrpSpPr>
        <p:grpSpPr>
          <a:xfrm rot="10800000">
            <a:off x="8217944" y="419474"/>
            <a:ext cx="429322" cy="93999"/>
            <a:chOff x="5795037" y="809024"/>
            <a:chExt cx="431653" cy="94500"/>
          </a:xfrm>
        </p:grpSpPr>
        <p:sp>
          <p:nvSpPr>
            <p:cNvPr id="931" name="Google Shape;931;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59"/>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59"/>
          <p:cNvGrpSpPr/>
          <p:nvPr/>
        </p:nvGrpSpPr>
        <p:grpSpPr>
          <a:xfrm rot="10800000" flipH="1">
            <a:off x="494779" y="4466049"/>
            <a:ext cx="429322" cy="93999"/>
            <a:chOff x="5795037" y="809024"/>
            <a:chExt cx="431653" cy="94500"/>
          </a:xfrm>
        </p:grpSpPr>
        <p:sp>
          <p:nvSpPr>
            <p:cNvPr id="936" name="Google Shape;936;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939"/>
        <p:cNvGrpSpPr/>
        <p:nvPr/>
      </p:nvGrpSpPr>
      <p:grpSpPr>
        <a:xfrm>
          <a:off x="0" y="0"/>
          <a:ext cx="0" cy="0"/>
          <a:chOff x="0" y="0"/>
          <a:chExt cx="0" cy="0"/>
        </a:xfrm>
      </p:grpSpPr>
      <p:sp>
        <p:nvSpPr>
          <p:cNvPr id="940" name="Google Shape;940;p6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60"/>
          <p:cNvGrpSpPr/>
          <p:nvPr/>
        </p:nvGrpSpPr>
        <p:grpSpPr>
          <a:xfrm rot="-5400000" flipH="1">
            <a:off x="8191799" y="905324"/>
            <a:ext cx="825589" cy="93999"/>
            <a:chOff x="5718423" y="809024"/>
            <a:chExt cx="830071" cy="94500"/>
          </a:xfrm>
        </p:grpSpPr>
        <p:sp>
          <p:nvSpPr>
            <p:cNvPr id="942" name="Google Shape;942;p6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60"/>
          <p:cNvGrpSpPr/>
          <p:nvPr/>
        </p:nvGrpSpPr>
        <p:grpSpPr>
          <a:xfrm rot="10800000" flipH="1">
            <a:off x="498549" y="419474"/>
            <a:ext cx="429322" cy="93999"/>
            <a:chOff x="5795037" y="809024"/>
            <a:chExt cx="431653" cy="94500"/>
          </a:xfrm>
        </p:grpSpPr>
        <p:sp>
          <p:nvSpPr>
            <p:cNvPr id="948" name="Google Shape;948;p6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4">
  <p:cSld name="Numbers and Text 4">
    <p:spTree>
      <p:nvGrpSpPr>
        <p:cNvPr id="1" name="Shape 856"/>
        <p:cNvGrpSpPr/>
        <p:nvPr/>
      </p:nvGrpSpPr>
      <p:grpSpPr>
        <a:xfrm>
          <a:off x="0" y="0"/>
          <a:ext cx="0" cy="0"/>
          <a:chOff x="0" y="0"/>
          <a:chExt cx="0" cy="0"/>
        </a:xfrm>
      </p:grpSpPr>
      <p:sp>
        <p:nvSpPr>
          <p:cNvPr id="857" name="Google Shape;857;p5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53"/>
          <p:cNvGrpSpPr/>
          <p:nvPr/>
        </p:nvGrpSpPr>
        <p:grpSpPr>
          <a:xfrm rot="10800000" flipH="1">
            <a:off x="498549" y="419474"/>
            <a:ext cx="429322" cy="93999"/>
            <a:chOff x="5795037" y="809024"/>
            <a:chExt cx="431653" cy="94500"/>
          </a:xfrm>
        </p:grpSpPr>
        <p:sp>
          <p:nvSpPr>
            <p:cNvPr id="860" name="Google Shape;860;p5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53"/>
          <p:cNvGrpSpPr/>
          <p:nvPr/>
        </p:nvGrpSpPr>
        <p:grpSpPr>
          <a:xfrm rot="-5400000" flipH="1">
            <a:off x="8191799" y="905324"/>
            <a:ext cx="825589" cy="93999"/>
            <a:chOff x="5718423" y="809024"/>
            <a:chExt cx="830071" cy="94500"/>
          </a:xfrm>
        </p:grpSpPr>
        <p:sp>
          <p:nvSpPr>
            <p:cNvPr id="864" name="Google Shape;864;p5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3"/>
          <p:cNvSpPr txBox="1">
            <a:spLocks noGrp="1"/>
          </p:cNvSpPr>
          <p:nvPr>
            <p:ph type="title" hasCustomPrompt="1"/>
          </p:nvPr>
        </p:nvSpPr>
        <p:spPr>
          <a:xfrm>
            <a:off x="5175602" y="2300875"/>
            <a:ext cx="2217600" cy="1040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69" name="Google Shape;869;p53"/>
          <p:cNvSpPr txBox="1">
            <a:spLocks noGrp="1"/>
          </p:cNvSpPr>
          <p:nvPr>
            <p:ph type="subTitle" idx="1"/>
          </p:nvPr>
        </p:nvSpPr>
        <p:spPr>
          <a:xfrm>
            <a:off x="5141153" y="3379075"/>
            <a:ext cx="22866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0" name="Google Shape;870;p53"/>
          <p:cNvSpPr txBox="1">
            <a:spLocks noGrp="1"/>
          </p:cNvSpPr>
          <p:nvPr>
            <p:ph type="title" idx="2" hasCustomPrompt="1"/>
          </p:nvPr>
        </p:nvSpPr>
        <p:spPr>
          <a:xfrm>
            <a:off x="1750675" y="2300875"/>
            <a:ext cx="2217600" cy="1040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71" name="Google Shape;871;p53"/>
          <p:cNvSpPr txBox="1">
            <a:spLocks noGrp="1"/>
          </p:cNvSpPr>
          <p:nvPr>
            <p:ph type="subTitle" idx="3"/>
          </p:nvPr>
        </p:nvSpPr>
        <p:spPr>
          <a:xfrm>
            <a:off x="1716218" y="3379075"/>
            <a:ext cx="22866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2" name="Google Shape;872;p53"/>
          <p:cNvSpPr txBox="1">
            <a:spLocks noGrp="1"/>
          </p:cNvSpPr>
          <p:nvPr>
            <p:ph type="title" idx="4"/>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994047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2" r:id="rId4"/>
    <p:sldLayoutId id="2147483703" r:id="rId5"/>
    <p:sldLayoutId id="2147483704" r:id="rId6"/>
    <p:sldLayoutId id="2147483705" r:id="rId7"/>
    <p:sldLayoutId id="2147483706" r:id="rId8"/>
    <p:sldLayoutId id="214748371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37">
          <p15:clr>
            <a:srgbClr val="EA4335"/>
          </p15:clr>
        </p15:guide>
        <p15:guide id="2" pos="447">
          <p15:clr>
            <a:srgbClr val="EA4335"/>
          </p15:clr>
        </p15:guide>
        <p15:guide id="3" orient="horz" pos="2903">
          <p15:clr>
            <a:srgbClr val="EA4335"/>
          </p15:clr>
        </p15:guide>
        <p15:guide id="4" pos="5313">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4.xml"/><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 Target="slide4.xml"/><Relationship Id="rId7" Type="http://schemas.openxmlformats.org/officeDocument/2006/relationships/hyperlink" Target="https://www.silabs.com/products/development-tools/software/usb-to-uart-bridge-vcp-drivers"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5.png"/><Relationship Id="rId5" Type="http://schemas.openxmlformats.org/officeDocument/2006/relationships/image" Target="../media/image11.png"/><Relationship Id="rId10"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jpg"/><Relationship Id="rId5" Type="http://schemas.openxmlformats.org/officeDocument/2006/relationships/image" Target="../media/image1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60"/>
        <p:cNvGrpSpPr/>
        <p:nvPr/>
      </p:nvGrpSpPr>
      <p:grpSpPr>
        <a:xfrm>
          <a:off x="0" y="0"/>
          <a:ext cx="0" cy="0"/>
          <a:chOff x="0" y="0"/>
          <a:chExt cx="0" cy="0"/>
        </a:xfrm>
      </p:grpSpPr>
      <p:sp>
        <p:nvSpPr>
          <p:cNvPr id="961" name="Google Shape;961;p64"/>
          <p:cNvSpPr/>
          <p:nvPr/>
        </p:nvSpPr>
        <p:spPr>
          <a:xfrm>
            <a:off x="637700" y="1499350"/>
            <a:ext cx="3813000" cy="6390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4"/>
          <p:cNvSpPr txBox="1">
            <a:spLocks noGrp="1"/>
          </p:cNvSpPr>
          <p:nvPr>
            <p:ph type="ctrTitle"/>
          </p:nvPr>
        </p:nvSpPr>
        <p:spPr>
          <a:xfrm>
            <a:off x="1253073" y="1551583"/>
            <a:ext cx="2649854" cy="5155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dirty="0">
                <a:solidFill>
                  <a:schemeClr val="dk1"/>
                </a:solidFill>
              </a:rPr>
              <a:t>Exmaple 3</a:t>
            </a:r>
            <a:endParaRPr sz="4000" b="1" dirty="0">
              <a:solidFill>
                <a:schemeClr val="accent6"/>
              </a:solidFill>
            </a:endParaRPr>
          </a:p>
        </p:txBody>
      </p:sp>
      <p:sp>
        <p:nvSpPr>
          <p:cNvPr id="963" name="Google Shape;963;p64"/>
          <p:cNvSpPr txBox="1">
            <a:spLocks noGrp="1"/>
          </p:cNvSpPr>
          <p:nvPr>
            <p:ph type="subTitle" idx="1"/>
          </p:nvPr>
        </p:nvSpPr>
        <p:spPr>
          <a:xfrm>
            <a:off x="532080" y="2352239"/>
            <a:ext cx="4276716" cy="1680197"/>
          </a:xfrm>
          <a:prstGeom prst="rect">
            <a:avLst/>
          </a:prstGeom>
        </p:spPr>
        <p:txBody>
          <a:bodyPr spcFirstLastPara="1" wrap="square" lIns="91425" tIns="91425" rIns="91425" bIns="91425" anchor="t" anchorCtr="0">
            <a:noAutofit/>
          </a:bodyPr>
          <a:lstStyle/>
          <a:p>
            <a:r>
              <a:rPr lang="en-US" sz="3200" b="1" dirty="0"/>
              <a:t>Smart Door lock</a:t>
            </a:r>
          </a:p>
        </p:txBody>
      </p:sp>
      <p:grpSp>
        <p:nvGrpSpPr>
          <p:cNvPr id="964" name="Google Shape;964;p64"/>
          <p:cNvGrpSpPr/>
          <p:nvPr/>
        </p:nvGrpSpPr>
        <p:grpSpPr>
          <a:xfrm flipH="1">
            <a:off x="725449" y="1167312"/>
            <a:ext cx="825589" cy="93999"/>
            <a:chOff x="5718423" y="809024"/>
            <a:chExt cx="830071" cy="94500"/>
          </a:xfrm>
        </p:grpSpPr>
        <p:sp>
          <p:nvSpPr>
            <p:cNvPr id="965" name="Google Shape;965;p6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circuit board with many different components&#10;&#10;Description automatically generated">
            <a:extLst>
              <a:ext uri="{FF2B5EF4-FFF2-40B4-BE49-F238E27FC236}">
                <a16:creationId xmlns:a16="http://schemas.microsoft.com/office/drawing/2014/main" id="{908E7690-AC6F-821B-B366-27C992616516}"/>
              </a:ext>
            </a:extLst>
          </p:cNvPr>
          <p:cNvPicPr>
            <a:picLocks noChangeAspect="1"/>
          </p:cNvPicPr>
          <p:nvPr/>
        </p:nvPicPr>
        <p:blipFill>
          <a:blip r:embed="rId3"/>
          <a:stretch>
            <a:fillRect/>
          </a:stretch>
        </p:blipFill>
        <p:spPr>
          <a:xfrm>
            <a:off x="4976038" y="1005079"/>
            <a:ext cx="3198647" cy="226654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Arduino Overview and Programming Guide</a:t>
            </a:r>
            <a:endParaRPr sz="2400" dirty="0"/>
          </a:p>
        </p:txBody>
      </p:sp>
      <p:sp>
        <p:nvSpPr>
          <p:cNvPr id="1020" name="Google Shape;1020;p65"/>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p>
            <a:pPr marL="152400" indent="0">
              <a:buNone/>
            </a:pPr>
            <a:r>
              <a:rPr lang="en-US" sz="1400" b="1" dirty="0"/>
              <a:t>Why Use Arduino?</a:t>
            </a:r>
          </a:p>
          <a:p>
            <a:pPr marL="152400" indent="0">
              <a:buNone/>
            </a:pPr>
            <a:r>
              <a:rPr lang="en-US" sz="1400" dirty="0"/>
              <a:t>Arduino is an easy-to-use electronics platform that is suitable for all skill levels, and it offers the following benefits:</a:t>
            </a:r>
          </a:p>
          <a:p>
            <a:pPr>
              <a:buFont typeface="+mj-lt"/>
              <a:buAutoNum type="arabicPeriod"/>
            </a:pPr>
            <a:r>
              <a:rPr lang="en-US" sz="1400" b="1" dirty="0"/>
              <a:t>Easy to Use</a:t>
            </a:r>
            <a:r>
              <a:rPr lang="en-US" sz="1400" dirty="0"/>
              <a:t>: Designed for both beginners and professionals.</a:t>
            </a:r>
          </a:p>
          <a:p>
            <a:pPr>
              <a:buFont typeface="+mj-lt"/>
              <a:buAutoNum type="arabicPeriod"/>
            </a:pPr>
            <a:r>
              <a:rPr lang="en-US" sz="1400" b="1" dirty="0"/>
              <a:t>Open Source</a:t>
            </a:r>
            <a:r>
              <a:rPr lang="en-US" sz="1400" dirty="0"/>
              <a:t>: Both hardware and software are open-source, meaning anyone can use and modify them.</a:t>
            </a:r>
          </a:p>
          <a:p>
            <a:pPr>
              <a:buFont typeface="+mj-lt"/>
              <a:buAutoNum type="arabicPeriod"/>
            </a:pPr>
            <a:r>
              <a:rPr lang="en-US" sz="1400" b="1" dirty="0"/>
              <a:t>Versatile</a:t>
            </a:r>
            <a:r>
              <a:rPr lang="en-US" sz="1400" dirty="0"/>
              <a:t>: Can be used for a wide range of projects, from simple to complex ones.</a:t>
            </a:r>
          </a:p>
          <a:p>
            <a:pPr>
              <a:buFont typeface="+mj-lt"/>
              <a:buAutoNum type="arabicPeriod"/>
            </a:pPr>
            <a:r>
              <a:rPr lang="en-US" sz="1400" b="1" dirty="0"/>
              <a:t>Large Community</a:t>
            </a:r>
            <a:r>
              <a:rPr lang="en-US" sz="1400" dirty="0"/>
              <a:t>: A large community that provides support, resources, and tutorials.</a:t>
            </a:r>
          </a:p>
          <a:p>
            <a:pPr marL="0" lvl="0" indent="0" algn="l" rtl="0">
              <a:spcBef>
                <a:spcPts val="0"/>
              </a:spcBef>
              <a:spcAft>
                <a:spcPts val="0"/>
              </a:spcAft>
              <a:buNone/>
            </a:pPr>
            <a:endParaRPr lang="ar-EG" sz="1400" dirty="0">
              <a:solidFill>
                <a:schemeClr val="dk1"/>
              </a:solidFill>
            </a:endParaRPr>
          </a:p>
          <a:p>
            <a:pPr marL="152400" indent="0">
              <a:buNone/>
            </a:pPr>
            <a:r>
              <a:rPr lang="en-US" sz="1400" b="1" dirty="0"/>
              <a:t>Arduino Board Components</a:t>
            </a:r>
          </a:p>
          <a:p>
            <a:pPr>
              <a:buFont typeface="+mj-lt"/>
              <a:buAutoNum type="arabicPeriod"/>
            </a:pPr>
            <a:r>
              <a:rPr lang="en-US" sz="1400" b="1" dirty="0"/>
              <a:t>Microcontroller</a:t>
            </a:r>
            <a:r>
              <a:rPr lang="en-US" sz="1400" dirty="0"/>
              <a:t>: The "brain" of the board that executes the program.</a:t>
            </a:r>
          </a:p>
          <a:p>
            <a:pPr>
              <a:buFont typeface="+mj-lt"/>
              <a:buAutoNum type="arabicPeriod"/>
            </a:pPr>
            <a:r>
              <a:rPr lang="en-US" sz="1400" b="1" dirty="0"/>
              <a:t>Digital Pins</a:t>
            </a:r>
            <a:r>
              <a:rPr lang="en-US" sz="1400" dirty="0"/>
              <a:t>: Used for digital input and output (HIGH or LOW).</a:t>
            </a:r>
          </a:p>
          <a:p>
            <a:pPr>
              <a:buFont typeface="+mj-lt"/>
              <a:buAutoNum type="arabicPeriod"/>
            </a:pPr>
            <a:r>
              <a:rPr lang="en-US" sz="1400" b="1" dirty="0"/>
              <a:t>Analog Pins</a:t>
            </a:r>
            <a:r>
              <a:rPr lang="en-US" sz="1400" dirty="0"/>
              <a:t>: Used for reading analog signals and converting them into digital values.</a:t>
            </a:r>
          </a:p>
          <a:p>
            <a:pPr>
              <a:buFont typeface="+mj-lt"/>
              <a:buAutoNum type="arabicPeriod"/>
            </a:pPr>
            <a:r>
              <a:rPr lang="en-US" sz="1400" b="1" dirty="0"/>
              <a:t>Power Pins</a:t>
            </a:r>
            <a:r>
              <a:rPr lang="en-US" sz="1400" dirty="0"/>
              <a:t>: Used to supply power to the board and external components.</a:t>
            </a:r>
            <a:endParaRPr lang="ar-EG" sz="1400" dirty="0"/>
          </a:p>
          <a:p>
            <a:r>
              <a:rPr lang="en-US" sz="1400" b="1" dirty="0"/>
              <a:t>Arduino Code Structure</a:t>
            </a:r>
          </a:p>
        </p:txBody>
      </p:sp>
      <p:sp>
        <p:nvSpPr>
          <p:cNvPr id="1021" name="Google Shape;1021;p6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Arduino Overview and Programming Guide</a:t>
            </a:r>
            <a:endParaRPr sz="2400" dirty="0"/>
          </a:p>
        </p:txBody>
      </p:sp>
      <p:sp>
        <p:nvSpPr>
          <p:cNvPr id="1020" name="Google Shape;1020;p65"/>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p>
            <a:pPr marL="152400" indent="0">
              <a:buNone/>
            </a:pPr>
            <a:r>
              <a:rPr lang="en-US" sz="1600" b="1" dirty="0"/>
              <a:t>Arduino Code Structure</a:t>
            </a:r>
          </a:p>
          <a:p>
            <a:pPr marL="152400" indent="0">
              <a:buNone/>
            </a:pPr>
            <a:r>
              <a:rPr lang="en-US" sz="1600" dirty="0"/>
              <a:t>Arduino code consists of two main functions:</a:t>
            </a:r>
          </a:p>
          <a:p>
            <a:r>
              <a:rPr lang="en-US" sz="1600" b="1" dirty="0"/>
              <a:t>setup()</a:t>
            </a:r>
          </a:p>
          <a:p>
            <a:pPr>
              <a:buFont typeface="Arial" panose="020B0604020202020204" pitchFamily="34" charset="0"/>
              <a:buChar char="•"/>
            </a:pPr>
            <a:r>
              <a:rPr lang="en-US" sz="1600" dirty="0"/>
              <a:t>Runs once at the beginning of the program.</a:t>
            </a:r>
          </a:p>
          <a:p>
            <a:pPr>
              <a:buFont typeface="Arial" panose="020B0604020202020204" pitchFamily="34" charset="0"/>
              <a:buChar char="•"/>
            </a:pPr>
            <a:r>
              <a:rPr lang="en-US" sz="1600" dirty="0"/>
              <a:t>Used to initialize the setup, such as </a:t>
            </a:r>
          </a:p>
          <a:p>
            <a:pPr marL="152400" indent="0">
              <a:buNone/>
            </a:pPr>
            <a:r>
              <a:rPr lang="en-US" sz="1600" dirty="0"/>
              <a:t>      setting pin modes.</a:t>
            </a:r>
          </a:p>
          <a:p>
            <a:pPr marL="152400" indent="0">
              <a:buNone/>
            </a:pPr>
            <a:endParaRPr lang="en-US" sz="1600" dirty="0"/>
          </a:p>
          <a:p>
            <a:pPr>
              <a:buFont typeface="+mj-lt"/>
              <a:buAutoNum type="arabicPeriod" startAt="2"/>
            </a:pPr>
            <a:r>
              <a:rPr lang="en-US" sz="1600" b="1" dirty="0"/>
              <a:t>loop()</a:t>
            </a:r>
          </a:p>
          <a:p>
            <a:pPr marL="438150" indent="-285750">
              <a:buFont typeface="Arial" panose="020B0604020202020204" pitchFamily="34" charset="0"/>
              <a:buChar char="•"/>
            </a:pPr>
            <a:r>
              <a:rPr lang="en-US" sz="1600" dirty="0"/>
              <a:t>Runs repeatedly after the setup() function.</a:t>
            </a:r>
          </a:p>
          <a:p>
            <a:pPr marL="438150" indent="-285750">
              <a:buFont typeface="Arial" panose="020B0604020202020204" pitchFamily="34" charset="0"/>
              <a:buChar char="•"/>
            </a:pPr>
            <a:r>
              <a:rPr lang="en-US" sz="1600" dirty="0"/>
              <a:t>Contains the main tasks that the program</a:t>
            </a:r>
          </a:p>
          <a:p>
            <a:pPr marL="152400" indent="0">
              <a:buNone/>
            </a:pPr>
            <a:r>
              <a:rPr lang="en-US" sz="1600" dirty="0"/>
              <a:t>      will perform.</a:t>
            </a:r>
          </a:p>
          <a:p>
            <a:pPr marL="152400" indent="0">
              <a:buNone/>
            </a:pPr>
            <a:endParaRPr lang="en-US" sz="1600" dirty="0"/>
          </a:p>
        </p:txBody>
      </p:sp>
      <p:sp>
        <p:nvSpPr>
          <p:cNvPr id="1021" name="Google Shape;1021;p6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 code&#10;&#10;Description automatically generated">
            <a:extLst>
              <a:ext uri="{FF2B5EF4-FFF2-40B4-BE49-F238E27FC236}">
                <a16:creationId xmlns:a16="http://schemas.microsoft.com/office/drawing/2014/main" id="{35709236-9E4D-B7FB-A970-20D57AD1217E}"/>
              </a:ext>
            </a:extLst>
          </p:cNvPr>
          <p:cNvPicPr>
            <a:picLocks noChangeAspect="1"/>
          </p:cNvPicPr>
          <p:nvPr/>
        </p:nvPicPr>
        <p:blipFill rotWithShape="1">
          <a:blip r:embed="rId4"/>
          <a:srcRect l="9918" t="37705" r="12033" b="24618"/>
          <a:stretch/>
        </p:blipFill>
        <p:spPr>
          <a:xfrm>
            <a:off x="4638908" y="2370302"/>
            <a:ext cx="3538468" cy="733495"/>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DFD8E24-9110-1BD6-A91D-4852864BA4BF}"/>
              </a:ext>
            </a:extLst>
          </p:cNvPr>
          <p:cNvPicPr>
            <a:picLocks noChangeAspect="1"/>
          </p:cNvPicPr>
          <p:nvPr/>
        </p:nvPicPr>
        <p:blipFill rotWithShape="1">
          <a:blip r:embed="rId5"/>
          <a:srcRect l="9921" t="31630" r="11951" b="26941"/>
          <a:stretch/>
        </p:blipFill>
        <p:spPr>
          <a:xfrm>
            <a:off x="4698381" y="3477418"/>
            <a:ext cx="3538468" cy="978557"/>
          </a:xfrm>
          <a:prstGeom prst="rect">
            <a:avLst/>
          </a:prstGeom>
        </p:spPr>
      </p:pic>
    </p:spTree>
    <p:extLst>
      <p:ext uri="{BB962C8B-B14F-4D97-AF65-F5344CB8AC3E}">
        <p14:creationId xmlns:p14="http://schemas.microsoft.com/office/powerpoint/2010/main" val="356728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7583488" y="199711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13191" y="1152293"/>
            <a:ext cx="7704000" cy="3494048"/>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726809" y="1528845"/>
            <a:ext cx="7339240" cy="3015192"/>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t>Basic Arduino Functions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400" b="1" dirty="0" err="1"/>
              <a:t>pinMode</a:t>
            </a:r>
            <a:r>
              <a:rPr lang="en-US" altLang="en-US" sz="1400" dirty="0"/>
              <a:t>(</a:t>
            </a:r>
            <a:r>
              <a:rPr lang="en-US" altLang="en-US" sz="1400" b="1" dirty="0"/>
              <a:t>pin</a:t>
            </a:r>
            <a:r>
              <a:rPr lang="en-US" altLang="en-US" sz="1400" dirty="0"/>
              <a:t>, </a:t>
            </a:r>
            <a:r>
              <a:rPr lang="en-US" altLang="en-US" sz="1400" b="1" dirty="0"/>
              <a:t>mode</a:t>
            </a:r>
            <a:r>
              <a:rPr lang="en-US" altLang="en-US" sz="1400" dirty="0"/>
              <a:t>): Used to set the pin mode as input (</a:t>
            </a:r>
            <a:r>
              <a:rPr lang="en-US" altLang="en-US" sz="1400" b="1" dirty="0"/>
              <a:t>INPUT</a:t>
            </a:r>
            <a:r>
              <a:rPr lang="en-US" altLang="en-US" sz="1400" dirty="0"/>
              <a:t>) or output (</a:t>
            </a:r>
            <a:r>
              <a:rPr lang="en-US" altLang="en-US" sz="1400" b="1" dirty="0"/>
              <a:t>OUTPUT</a:t>
            </a:r>
            <a:r>
              <a:rPr lang="en-US" altLang="en-US" sz="1400" dirty="0"/>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en-US" altLang="en-US" sz="1400" b="1" dirty="0" err="1"/>
              <a:t>digitalRead</a:t>
            </a:r>
            <a:r>
              <a:rPr lang="en-US" altLang="en-US" sz="1400" dirty="0"/>
              <a:t>(</a:t>
            </a:r>
            <a:r>
              <a:rPr lang="en-US" altLang="en-US" sz="1400" b="1" dirty="0"/>
              <a:t>pin</a:t>
            </a:r>
            <a:r>
              <a:rPr lang="en-US" altLang="en-US" sz="1400" dirty="0"/>
              <a:t>): Reads the state of a digital pin (</a:t>
            </a:r>
            <a:r>
              <a:rPr lang="en-US" altLang="en-US" sz="1400" b="1" dirty="0"/>
              <a:t>HIGH</a:t>
            </a:r>
            <a:r>
              <a:rPr lang="en-US" altLang="en-US" sz="1400" dirty="0"/>
              <a:t> or </a:t>
            </a:r>
            <a:r>
              <a:rPr lang="en-US" altLang="en-US" sz="1400" b="1" dirty="0"/>
              <a:t>LOW</a:t>
            </a:r>
            <a:r>
              <a:rPr lang="en-US" altLang="en-US" sz="1400" dirty="0"/>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altLang="en-US" sz="1400" b="1" dirty="0" err="1"/>
              <a:t>digitalWrite</a:t>
            </a:r>
            <a:r>
              <a:rPr lang="en-US" altLang="en-US" sz="1400" dirty="0"/>
              <a:t>(</a:t>
            </a:r>
            <a:r>
              <a:rPr lang="en-US" altLang="en-US" sz="1400" b="1" dirty="0"/>
              <a:t>pin</a:t>
            </a:r>
            <a:r>
              <a:rPr lang="en-US" altLang="en-US" sz="1400" dirty="0"/>
              <a:t>, </a:t>
            </a:r>
            <a:r>
              <a:rPr lang="en-US" altLang="en-US" sz="1400" b="1" dirty="0"/>
              <a:t>value</a:t>
            </a:r>
            <a:r>
              <a:rPr lang="en-US" altLang="en-US" sz="1400" dirty="0"/>
              <a:t>): Sets the state of a digital pin (</a:t>
            </a:r>
            <a:r>
              <a:rPr lang="en-US" altLang="en-US" sz="1400" b="1" dirty="0"/>
              <a:t>HIGH</a:t>
            </a:r>
            <a:r>
              <a:rPr lang="en-US" altLang="en-US" sz="1400" dirty="0"/>
              <a:t> or </a:t>
            </a:r>
            <a:r>
              <a:rPr lang="en-US" altLang="en-US" sz="1400" b="1" dirty="0"/>
              <a:t>LOW</a:t>
            </a:r>
            <a:r>
              <a:rPr lang="en-US" altLang="en-US" sz="1400" dirty="0"/>
              <a:t>).</a:t>
            </a:r>
          </a:p>
          <a:p>
            <a:pPr marL="0" marR="0" lvl="0" indent="0" algn="l" defTabSz="914400" rtl="0" eaLnBrk="0" fontAlgn="base" latinLnBrk="0" hangingPunct="0">
              <a:lnSpc>
                <a:spcPct val="100000"/>
              </a:lnSpc>
              <a:spcBef>
                <a:spcPct val="0"/>
              </a:spcBef>
              <a:spcAft>
                <a:spcPct val="0"/>
              </a:spcAft>
              <a:buClrTx/>
              <a:buSzTx/>
              <a:buNone/>
              <a:tabLst/>
            </a:pPr>
            <a:r>
              <a:rPr lang="en-US" sz="1400" b="1" dirty="0"/>
              <a:t>Example 1 - Blinking LED</a:t>
            </a:r>
          </a:p>
          <a:p>
            <a:pPr marL="152400" indent="0">
              <a:buNone/>
            </a:pPr>
            <a:r>
              <a:rPr lang="en-US" sz="1400" b="1" dirty="0"/>
              <a:t>Objective</a:t>
            </a:r>
            <a:r>
              <a:rPr lang="en-US" sz="1400" dirty="0"/>
              <a:t>:</a:t>
            </a:r>
          </a:p>
          <a:p>
            <a:pPr marL="152400" indent="0">
              <a:buNone/>
            </a:pPr>
            <a:r>
              <a:rPr lang="en-US" sz="1400" dirty="0"/>
              <a:t>Make an LED blink on and off repeatedly.</a:t>
            </a:r>
          </a:p>
          <a:p>
            <a:pPr marL="152400" indent="0">
              <a:buNone/>
            </a:pPr>
            <a:r>
              <a:rPr lang="en-US" sz="1400" b="1" dirty="0"/>
              <a:t>Components</a:t>
            </a:r>
            <a:r>
              <a:rPr lang="en-US" sz="1400" dirty="0"/>
              <a:t>: Arduino board – LED </a:t>
            </a:r>
          </a:p>
          <a:p>
            <a:pPr marL="152400" indent="0">
              <a:buNone/>
            </a:pPr>
            <a:r>
              <a:rPr lang="en-US" sz="1400" dirty="0"/>
              <a:t>Resistor (220 ohms) – Breadboard - Jumper wires.</a:t>
            </a:r>
          </a:p>
          <a:p>
            <a:pPr marL="152400" indent="0">
              <a:buNone/>
            </a:pPr>
            <a:r>
              <a:rPr lang="en-US" sz="1400" b="1" dirty="0"/>
              <a:t>Steps:</a:t>
            </a:r>
          </a:p>
          <a:p>
            <a:r>
              <a:rPr lang="en-US" sz="1200" dirty="0"/>
              <a:t>Connect the </a:t>
            </a:r>
            <a:r>
              <a:rPr lang="en-US" sz="1200" b="1" dirty="0"/>
              <a:t>LED</a:t>
            </a:r>
            <a:r>
              <a:rPr lang="en-US" sz="1200" dirty="0"/>
              <a:t> to a </a:t>
            </a:r>
            <a:r>
              <a:rPr lang="en-US" sz="1200" b="1" dirty="0"/>
              <a:t>digital pin</a:t>
            </a:r>
            <a:r>
              <a:rPr lang="en-US" sz="1200" dirty="0"/>
              <a:t> (pin 13) </a:t>
            </a:r>
          </a:p>
          <a:p>
            <a:r>
              <a:rPr lang="en-US" sz="1200" dirty="0"/>
              <a:t>Connect the other leg of the </a:t>
            </a:r>
            <a:r>
              <a:rPr lang="en-US" sz="1200" b="1" dirty="0"/>
              <a:t>LED</a:t>
            </a:r>
            <a:r>
              <a:rPr lang="en-US" sz="1200" dirty="0"/>
              <a:t> to ground (</a:t>
            </a:r>
            <a:r>
              <a:rPr lang="en-US" sz="1200" b="1" dirty="0"/>
              <a:t>GND</a:t>
            </a:r>
            <a:r>
              <a:rPr lang="en-US" sz="1200" dirty="0"/>
              <a:t>).</a:t>
            </a:r>
          </a:p>
          <a:p>
            <a:r>
              <a:rPr lang="en-US" sz="1200" dirty="0"/>
              <a:t>Upload the following code to the Arduino.</a:t>
            </a:r>
          </a:p>
          <a:p>
            <a:endParaRPr lang="en-US" sz="1400"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391307" y="4192746"/>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010835" y="582902"/>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827946" y="1238683"/>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604232" y="599463"/>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pPr algn="ctr"/>
            <a:r>
              <a:rPr lang="en-US" sz="2400" dirty="0">
                <a:solidFill>
                  <a:schemeClr val="bg1"/>
                </a:solidFill>
              </a:rPr>
              <a:t>Arduino Overview and Programming Guide</a:t>
            </a:r>
          </a:p>
        </p:txBody>
      </p:sp>
      <p:pic>
        <p:nvPicPr>
          <p:cNvPr id="4" name="Picture 3">
            <a:extLst>
              <a:ext uri="{FF2B5EF4-FFF2-40B4-BE49-F238E27FC236}">
                <a16:creationId xmlns:a16="http://schemas.microsoft.com/office/drawing/2014/main" id="{59D3EF84-5E7E-21BC-57AF-A15CDAD1A4D8}"/>
              </a:ext>
            </a:extLst>
          </p:cNvPr>
          <p:cNvPicPr>
            <a:picLocks noChangeAspect="1"/>
          </p:cNvPicPr>
          <p:nvPr/>
        </p:nvPicPr>
        <p:blipFill rotWithShape="1">
          <a:blip r:embed="rId4"/>
          <a:srcRect l="10383" t="23225" r="11400" b="19629"/>
          <a:stretch/>
        </p:blipFill>
        <p:spPr>
          <a:xfrm>
            <a:off x="4372340" y="2474789"/>
            <a:ext cx="3947187" cy="2071102"/>
          </a:xfrm>
          <a:prstGeom prst="rect">
            <a:avLst/>
          </a:prstGeom>
        </p:spPr>
      </p:pic>
    </p:spTree>
    <p:extLst>
      <p:ext uri="{BB962C8B-B14F-4D97-AF65-F5344CB8AC3E}">
        <p14:creationId xmlns:p14="http://schemas.microsoft.com/office/powerpoint/2010/main" val="189796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7685259" y="258973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13191" y="1152292"/>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726808" y="1454505"/>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This project automates door access using RFID technology, where an Arduino reads the RFID card's UID and controls a solenoid lock. An LCD display provides real-time feedback, showing whether access is granted or denied based on the scanned RFID card. The system enhances security by ensuring that only authorized cards can unlock the door.</a:t>
            </a:r>
            <a:endParaRPr lang="en-US" altLang="en-US" sz="16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391307" y="4192746"/>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010835" y="582902"/>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827946" y="1238683"/>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711063" y="582902"/>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Door lock control with RFID</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3252281" y="3817079"/>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4652313" y="2548548"/>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2132301" y="3817079"/>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bg1"/>
                </a:solidFill>
              </a:rPr>
              <a:t>RFID</a:t>
            </a:r>
            <a:r>
              <a:rPr lang="en-US" sz="1400" b="1" dirty="0">
                <a:solidFill>
                  <a:schemeClr val="bg1"/>
                </a:solidFill>
              </a:rPr>
              <a:t> sensor</a:t>
            </a:r>
            <a:endParaRPr lang="en-US" dirty="0">
              <a:solidFill>
                <a:schemeClr val="bg1"/>
              </a:solidFill>
            </a:endParaRP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5740146" y="2548548"/>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bg1"/>
                </a:solidFill>
              </a:rPr>
              <a:t>Solenoid door lock</a:t>
            </a:r>
            <a:endParaRPr lang="en-US" dirty="0">
              <a:solidFill>
                <a:schemeClr val="bg1"/>
              </a:solidFill>
            </a:endParaRP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2132301" y="2548548"/>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Arduino Uno</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4340104" y="3817079"/>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bg1"/>
                </a:solidFill>
              </a:rPr>
              <a:t>Lcd </a:t>
            </a:r>
            <a:r>
              <a:rPr lang="en-US" sz="1400" b="1" dirty="0">
                <a:solidFill>
                  <a:schemeClr val="bg1"/>
                </a:solidFill>
              </a:rPr>
              <a:t>display</a:t>
            </a:r>
            <a:endParaRPr lang="en-US" dirty="0">
              <a:solidFill>
                <a:schemeClr val="bg1"/>
              </a:solidFill>
            </a:endParaRP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1043326" y="3817079"/>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043326" y="2548548"/>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1745478" y="2627105"/>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1745478" y="3937178"/>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5402278" y="2627105"/>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4002233" y="3937178"/>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a:extLst>
              <a:ext uri="{FF2B5EF4-FFF2-40B4-BE49-F238E27FC236}">
                <a16:creationId xmlns:a16="http://schemas.microsoft.com/office/drawing/2014/main" id="{4217A50C-D82B-A47B-0FA2-E9A5D87B9409}"/>
              </a:ext>
            </a:extLst>
          </p:cNvPr>
          <p:cNvPicPr>
            <a:picLocks noChangeAspect="1"/>
          </p:cNvPicPr>
          <p:nvPr/>
        </p:nvPicPr>
        <p:blipFill>
          <a:blip r:embed="rId4"/>
          <a:srcRect/>
          <a:stretch/>
        </p:blipFill>
        <p:spPr>
          <a:xfrm rot="1131030">
            <a:off x="2047675" y="2830694"/>
            <a:ext cx="1263470" cy="812900"/>
          </a:xfrm>
          <a:prstGeom prst="rect">
            <a:avLst/>
          </a:prstGeom>
        </p:spPr>
      </p:pic>
      <p:pic>
        <p:nvPicPr>
          <p:cNvPr id="6" name="Picture 5">
            <a:extLst>
              <a:ext uri="{FF2B5EF4-FFF2-40B4-BE49-F238E27FC236}">
                <a16:creationId xmlns:a16="http://schemas.microsoft.com/office/drawing/2014/main" id="{084D0771-DE87-4E0A-A1F8-579CE18CA96D}"/>
              </a:ext>
            </a:extLst>
          </p:cNvPr>
          <p:cNvPicPr>
            <a:picLocks noChangeAspect="1"/>
          </p:cNvPicPr>
          <p:nvPr/>
        </p:nvPicPr>
        <p:blipFill>
          <a:blip r:embed="rId5"/>
          <a:stretch>
            <a:fillRect/>
          </a:stretch>
        </p:blipFill>
        <p:spPr>
          <a:xfrm>
            <a:off x="1729929" y="4031177"/>
            <a:ext cx="1488744" cy="837419"/>
          </a:xfrm>
          <a:prstGeom prst="rect">
            <a:avLst/>
          </a:prstGeom>
        </p:spPr>
      </p:pic>
      <p:pic>
        <p:nvPicPr>
          <p:cNvPr id="10" name="Picture 9">
            <a:extLst>
              <a:ext uri="{FF2B5EF4-FFF2-40B4-BE49-F238E27FC236}">
                <a16:creationId xmlns:a16="http://schemas.microsoft.com/office/drawing/2014/main" id="{207993DE-A250-45D6-A8E1-4F00DB5A01F4}"/>
              </a:ext>
            </a:extLst>
          </p:cNvPr>
          <p:cNvPicPr>
            <a:picLocks noChangeAspect="1"/>
          </p:cNvPicPr>
          <p:nvPr/>
        </p:nvPicPr>
        <p:blipFill rotWithShape="1">
          <a:blip r:embed="rId6"/>
          <a:srcRect l="5165" t="9386" r="4837" b="5782"/>
          <a:stretch/>
        </p:blipFill>
        <p:spPr>
          <a:xfrm>
            <a:off x="4293094" y="4095471"/>
            <a:ext cx="1543414" cy="708830"/>
          </a:xfrm>
          <a:prstGeom prst="rect">
            <a:avLst/>
          </a:prstGeom>
        </p:spPr>
      </p:pic>
      <p:pic>
        <p:nvPicPr>
          <p:cNvPr id="4" name="Picture 3" descr="A silver box with a red and black stripe&#10;&#10;Description automatically generated">
            <a:extLst>
              <a:ext uri="{FF2B5EF4-FFF2-40B4-BE49-F238E27FC236}">
                <a16:creationId xmlns:a16="http://schemas.microsoft.com/office/drawing/2014/main" id="{12BABD53-9110-880C-9601-968F16AAEAD2}"/>
              </a:ext>
            </a:extLst>
          </p:cNvPr>
          <p:cNvPicPr>
            <a:picLocks noChangeAspect="1"/>
          </p:cNvPicPr>
          <p:nvPr/>
        </p:nvPicPr>
        <p:blipFill>
          <a:blip r:embed="rId7"/>
          <a:stretch>
            <a:fillRect/>
          </a:stretch>
        </p:blipFill>
        <p:spPr>
          <a:xfrm>
            <a:off x="6501794" y="2869306"/>
            <a:ext cx="1103196" cy="960669"/>
          </a:xfrm>
          <a:prstGeom prst="rect">
            <a:avLst/>
          </a:prstGeom>
        </p:spPr>
      </p:pic>
      <p:sp>
        <p:nvSpPr>
          <p:cNvPr id="14" name="Google Shape;1030;p66">
            <a:hlinkClick r:id="" action="ppaction://noaction"/>
            <a:extLst>
              <a:ext uri="{FF2B5EF4-FFF2-40B4-BE49-F238E27FC236}">
                <a16:creationId xmlns:a16="http://schemas.microsoft.com/office/drawing/2014/main" id="{88CACC32-0996-16C2-F9C0-A4F1E3C92A68}"/>
              </a:ext>
            </a:extLst>
          </p:cNvPr>
          <p:cNvSpPr txBox="1">
            <a:spLocks/>
          </p:cNvSpPr>
          <p:nvPr/>
        </p:nvSpPr>
        <p:spPr>
          <a:xfrm>
            <a:off x="5873659" y="3819468"/>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06</a:t>
            </a:r>
          </a:p>
        </p:txBody>
      </p:sp>
      <p:sp>
        <p:nvSpPr>
          <p:cNvPr id="15" name="Google Shape;1036;p66">
            <a:hlinkClick r:id="" action="ppaction://noaction"/>
            <a:extLst>
              <a:ext uri="{FF2B5EF4-FFF2-40B4-BE49-F238E27FC236}">
                <a16:creationId xmlns:a16="http://schemas.microsoft.com/office/drawing/2014/main" id="{CF2A5140-6E45-6ABF-5670-F1311D47B90D}"/>
              </a:ext>
            </a:extLst>
          </p:cNvPr>
          <p:cNvSpPr txBox="1">
            <a:spLocks/>
          </p:cNvSpPr>
          <p:nvPr/>
        </p:nvSpPr>
        <p:spPr>
          <a:xfrm>
            <a:off x="6961482" y="3819468"/>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bg1"/>
                </a:solidFill>
              </a:rPr>
              <a:t>Relay</a:t>
            </a:r>
            <a:endParaRPr lang="en-US" dirty="0">
              <a:solidFill>
                <a:schemeClr val="bg1"/>
              </a:solidFill>
            </a:endParaRPr>
          </a:p>
        </p:txBody>
      </p:sp>
      <p:grpSp>
        <p:nvGrpSpPr>
          <p:cNvPr id="16" name="Google Shape;1060;p66">
            <a:extLst>
              <a:ext uri="{FF2B5EF4-FFF2-40B4-BE49-F238E27FC236}">
                <a16:creationId xmlns:a16="http://schemas.microsoft.com/office/drawing/2014/main" id="{28F86557-754F-DDEE-123B-A6C77D87C10D}"/>
              </a:ext>
            </a:extLst>
          </p:cNvPr>
          <p:cNvGrpSpPr/>
          <p:nvPr/>
        </p:nvGrpSpPr>
        <p:grpSpPr>
          <a:xfrm flipH="1">
            <a:off x="6623611" y="3939567"/>
            <a:ext cx="337856" cy="93999"/>
            <a:chOff x="5963614" y="809024"/>
            <a:chExt cx="339690" cy="94500"/>
          </a:xfrm>
        </p:grpSpPr>
        <p:sp>
          <p:nvSpPr>
            <p:cNvPr id="17" name="Google Shape;1061;p66">
              <a:extLst>
                <a:ext uri="{FF2B5EF4-FFF2-40B4-BE49-F238E27FC236}">
                  <a16:creationId xmlns:a16="http://schemas.microsoft.com/office/drawing/2014/main" id="{6D39F088-11E6-C965-C3E5-1784CD1907FA}"/>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2;p66">
              <a:extLst>
                <a:ext uri="{FF2B5EF4-FFF2-40B4-BE49-F238E27FC236}">
                  <a16:creationId xmlns:a16="http://schemas.microsoft.com/office/drawing/2014/main" id="{398DC965-6A82-28B9-920A-5BC050F412D5}"/>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a:extLst>
              <a:ext uri="{FF2B5EF4-FFF2-40B4-BE49-F238E27FC236}">
                <a16:creationId xmlns:a16="http://schemas.microsoft.com/office/drawing/2014/main" id="{7BB63F55-3120-4467-CE59-15EBC14B9A7B}"/>
              </a:ext>
            </a:extLst>
          </p:cNvPr>
          <p:cNvPicPr>
            <a:picLocks noChangeAspect="1"/>
          </p:cNvPicPr>
          <p:nvPr/>
        </p:nvPicPr>
        <p:blipFill rotWithShape="1">
          <a:blip r:embed="rId8"/>
          <a:srcRect t="-2539" b="-4074"/>
          <a:stretch/>
        </p:blipFill>
        <p:spPr>
          <a:xfrm>
            <a:off x="7351320" y="3876143"/>
            <a:ext cx="1210059" cy="1010548"/>
          </a:xfrm>
          <a:prstGeom prst="rect">
            <a:avLst/>
          </a:prstGeom>
        </p:spPr>
      </p:pic>
    </p:spTree>
    <p:extLst>
      <p:ext uri="{BB962C8B-B14F-4D97-AF65-F5344CB8AC3E}">
        <p14:creationId xmlns:p14="http://schemas.microsoft.com/office/powerpoint/2010/main" val="19811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5890355" y="5563239"/>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257814" y="441244"/>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71431" y="743457"/>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DC motor based on the input from a motion sensor (PIR sensor) using an ESP32 board. When motion is detected by the PIR sensor, the DC motor will be activated, and it will stop once the motion is no longer detected.</a:t>
            </a: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70431" y="6244156"/>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9372569" y="52763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2857409" y="5522054"/>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3945242" y="5522054"/>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L298N Motor Driver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1395864" y="691517"/>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algn="l" rtl="0">
              <a:spcBef>
                <a:spcPts val="0"/>
              </a:spcBef>
              <a:spcAft>
                <a:spcPts val="0"/>
              </a:spcAft>
            </a:pPr>
            <a:r>
              <a:rPr lang="en-US" sz="1800" b="0" i="0" dirty="0" err="1">
                <a:solidFill>
                  <a:srgbClr val="F1F0FF"/>
                </a:solidFill>
                <a:effectLst/>
                <a:latin typeface="Arial" panose="020B0604020202020204" pitchFamily="34" charset="0"/>
                <a:ea typeface="Arial" panose="020B0604020202020204" pitchFamily="34" charset="0"/>
                <a:cs typeface="Arial" panose="020B0604020202020204" pitchFamily="34" charset="0"/>
              </a:rPr>
              <a:t>Ardiuno</a:t>
            </a:r>
            <a:r>
              <a:rPr lang="en-US" sz="1800" b="0" i="0" dirty="0">
                <a:solidFill>
                  <a:srgbClr val="F1F0FF"/>
                </a:solidFill>
                <a:effectLst/>
                <a:latin typeface="Arial" panose="020B0604020202020204" pitchFamily="34" charset="0"/>
                <a:ea typeface="Arial" panose="020B0604020202020204" pitchFamily="34" charset="0"/>
                <a:cs typeface="Arial" panose="020B0604020202020204" pitchFamily="34" charset="0"/>
              </a:rPr>
              <a:t> Uno</a:t>
            </a:r>
            <a:endParaRPr lang="en-US" dirty="0">
              <a:effectLst/>
            </a:endParaRP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751578"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306889" y="691517"/>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1009041" y="770074"/>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49426" y="6910684"/>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3607374" y="5600611"/>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3" name="Picture 1102" descr="A yellow object with a grey metal part&#10;&#10;Description automatically generated with medium confidence">
            <a:extLst>
              <a:ext uri="{FF2B5EF4-FFF2-40B4-BE49-F238E27FC236}">
                <a16:creationId xmlns:a16="http://schemas.microsoft.com/office/drawing/2014/main" id="{190510A7-7E7F-A0E9-0084-E4D8D79C79DF}"/>
              </a:ext>
            </a:extLst>
          </p:cNvPr>
          <p:cNvPicPr>
            <a:picLocks noChangeAspect="1"/>
          </p:cNvPicPr>
          <p:nvPr/>
        </p:nvPicPr>
        <p:blipFill>
          <a:blip r:embed="rId4"/>
          <a:stretch>
            <a:fillRect/>
          </a:stretch>
        </p:blipFill>
        <p:spPr>
          <a:xfrm rot="20144964">
            <a:off x="61185" y="7066615"/>
            <a:ext cx="1106185" cy="765550"/>
          </a:xfrm>
          <a:prstGeom prst="rect">
            <a:avLst/>
          </a:prstGeom>
        </p:spPr>
      </p:pic>
      <p:pic>
        <p:nvPicPr>
          <p:cNvPr id="1105" name="Picture 1104" descr="A red and blue circuit board&#10;&#10;Description automatically generated">
            <a:extLst>
              <a:ext uri="{FF2B5EF4-FFF2-40B4-BE49-F238E27FC236}">
                <a16:creationId xmlns:a16="http://schemas.microsoft.com/office/drawing/2014/main" id="{3E5E15FF-FB41-007F-C777-F79889CA5F8D}"/>
              </a:ext>
            </a:extLst>
          </p:cNvPr>
          <p:cNvPicPr>
            <a:picLocks noChangeAspect="1"/>
          </p:cNvPicPr>
          <p:nvPr/>
        </p:nvPicPr>
        <p:blipFill>
          <a:blip r:embed="rId5"/>
          <a:stretch>
            <a:fillRect/>
          </a:stretch>
        </p:blipFill>
        <p:spPr>
          <a:xfrm>
            <a:off x="4001643" y="5755022"/>
            <a:ext cx="1159705" cy="1039168"/>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6"/>
          <a:stretch>
            <a:fillRect/>
          </a:stretch>
        </p:blipFill>
        <p:spPr>
          <a:xfrm>
            <a:off x="4368414" y="7046840"/>
            <a:ext cx="843885" cy="722456"/>
          </a:xfrm>
          <a:prstGeom prst="rect">
            <a:avLst/>
          </a:prstGeom>
        </p:spPr>
      </p:pic>
      <p:sp>
        <p:nvSpPr>
          <p:cNvPr id="5" name="TextBox 4">
            <a:extLst>
              <a:ext uri="{FF2B5EF4-FFF2-40B4-BE49-F238E27FC236}">
                <a16:creationId xmlns:a16="http://schemas.microsoft.com/office/drawing/2014/main" id="{959D792D-0A7D-BA3C-15B3-7DCC51217381}"/>
              </a:ext>
            </a:extLst>
          </p:cNvPr>
          <p:cNvSpPr txBox="1"/>
          <p:nvPr/>
        </p:nvSpPr>
        <p:spPr>
          <a:xfrm>
            <a:off x="408270" y="1051381"/>
            <a:ext cx="9163050" cy="523220"/>
          </a:xfrm>
          <a:prstGeom prst="rect">
            <a:avLst/>
          </a:prstGeom>
          <a:noFill/>
        </p:spPr>
        <p:txBody>
          <a:bodyPr wrap="square">
            <a:spAutoFit/>
          </a:bodyPr>
          <a:lstStyle/>
          <a:p>
            <a:r>
              <a:rPr lang="en-US" b="0" i="0" dirty="0">
                <a:solidFill>
                  <a:schemeClr val="bg1"/>
                </a:solidFill>
                <a:effectLst/>
                <a:latin typeface="Helvetica" panose="020B0604020202020204" pitchFamily="34" charset="0"/>
              </a:rPr>
              <a:t>Select your Board in </a:t>
            </a:r>
            <a:r>
              <a:rPr lang="en-US" b="1" i="0" dirty="0">
                <a:solidFill>
                  <a:schemeClr val="bg1"/>
                </a:solidFill>
                <a:effectLst/>
                <a:latin typeface="Helvetica" panose="020B0604020202020204" pitchFamily="34" charset="0"/>
              </a:rPr>
              <a:t>Tools</a:t>
            </a:r>
            <a:r>
              <a:rPr lang="en-US" b="0" i="0" dirty="0">
                <a:solidFill>
                  <a:schemeClr val="bg1"/>
                </a:solidFill>
                <a:effectLst/>
                <a:latin typeface="Helvetica" panose="020B0604020202020204" pitchFamily="34" charset="0"/>
              </a:rPr>
              <a:t> &gt; </a:t>
            </a:r>
            <a:r>
              <a:rPr lang="en-US" b="1" i="0" dirty="0">
                <a:solidFill>
                  <a:schemeClr val="bg1"/>
                </a:solidFill>
                <a:effectLst/>
                <a:latin typeface="Helvetica" panose="020B0604020202020204" pitchFamily="34" charset="0"/>
              </a:rPr>
              <a:t>Board</a:t>
            </a:r>
            <a:r>
              <a:rPr lang="en-US" b="0" i="0" dirty="0">
                <a:solidFill>
                  <a:schemeClr val="bg1"/>
                </a:solidFill>
                <a:effectLst/>
                <a:latin typeface="Helvetica" panose="020B0604020202020204" pitchFamily="34" charset="0"/>
              </a:rPr>
              <a:t> menu </a:t>
            </a:r>
          </a:p>
          <a:p>
            <a:r>
              <a:rPr lang="en-US" b="0" i="0" dirty="0">
                <a:solidFill>
                  <a:schemeClr val="bg1"/>
                </a:solidFill>
                <a:effectLst/>
                <a:latin typeface="Helvetica" panose="020B0604020202020204" pitchFamily="34" charset="0"/>
              </a:rPr>
              <a:t>(in my case it’s the</a:t>
            </a:r>
            <a:r>
              <a:rPr lang="en-US" b="1" i="0" dirty="0">
                <a:solidFill>
                  <a:schemeClr val="bg1"/>
                </a:solidFill>
                <a:effectLst/>
                <a:latin typeface="Helvetica" panose="020B0604020202020204" pitchFamily="34" charset="0"/>
              </a:rPr>
              <a:t> Arduino Uno</a:t>
            </a:r>
            <a:r>
              <a:rPr lang="en-US" b="0" i="0" dirty="0">
                <a:solidFill>
                  <a:schemeClr val="bg1"/>
                </a:solidFill>
                <a:effectLst/>
                <a:latin typeface="Helvetica" panose="020B0604020202020204" pitchFamily="34" charset="0"/>
              </a:rPr>
              <a:t>)</a:t>
            </a:r>
            <a:endParaRPr lang="en-US" dirty="0">
              <a:solidFill>
                <a:schemeClr val="bg1"/>
              </a:solidFill>
            </a:endParaRPr>
          </a:p>
        </p:txBody>
      </p:sp>
      <p:sp>
        <p:nvSpPr>
          <p:cNvPr id="12" name="TextBox 11">
            <a:extLst>
              <a:ext uri="{FF2B5EF4-FFF2-40B4-BE49-F238E27FC236}">
                <a16:creationId xmlns:a16="http://schemas.microsoft.com/office/drawing/2014/main" id="{20F60E08-25D0-D324-F6B3-CA28DC334B5A}"/>
              </a:ext>
            </a:extLst>
          </p:cNvPr>
          <p:cNvSpPr txBox="1"/>
          <p:nvPr/>
        </p:nvSpPr>
        <p:spPr>
          <a:xfrm>
            <a:off x="686342" y="1708211"/>
            <a:ext cx="2853718" cy="1600438"/>
          </a:xfrm>
          <a:prstGeom prst="rect">
            <a:avLst/>
          </a:prstGeom>
          <a:noFill/>
        </p:spPr>
        <p:txBody>
          <a:bodyPr wrap="square">
            <a:spAutoFit/>
          </a:bodyPr>
          <a:lstStyle/>
          <a:p>
            <a:pPr algn="l"/>
            <a:r>
              <a:rPr lang="en-US" b="0" i="0" dirty="0">
                <a:solidFill>
                  <a:schemeClr val="bg1"/>
                </a:solidFill>
                <a:effectLst/>
                <a:latin typeface="Helvetica" panose="020B0604020202020204" pitchFamily="34" charset="0"/>
              </a:rPr>
              <a:t>Select the Port (if you don’t see the COM Port in your Arduino IDE, you need to install the </a:t>
            </a:r>
            <a:r>
              <a:rPr lang="en-US" b="0" i="0" u="none" strike="noStrike" dirty="0">
                <a:solidFill>
                  <a:schemeClr val="accent3">
                    <a:lumMod val="50000"/>
                  </a:schemeClr>
                </a:solidFill>
                <a:effectLst/>
                <a:latin typeface="Helvetica" panose="020B0604020202020204" pitchFamily="34" charset="0"/>
                <a:hlinkClick r:id="rId7">
                  <a:extLst>
                    <a:ext uri="{A12FA001-AC4F-418D-AE19-62706E023703}">
                      <ahyp:hlinkClr xmlns:ahyp="http://schemas.microsoft.com/office/drawing/2018/hyperlinkcolor" val="tx"/>
                    </a:ext>
                  </a:extLst>
                </a:hlinkClick>
              </a:rPr>
              <a:t>CP210x USB to UART Bridge VCP Drivers</a:t>
            </a:r>
            <a:r>
              <a:rPr lang="en-US" b="0" i="0" dirty="0">
                <a:solidFill>
                  <a:schemeClr val="bg1"/>
                </a:solidFill>
                <a:effectLst/>
                <a:latin typeface="Helvetica" panose="020B0604020202020204" pitchFamily="34" charset="0"/>
              </a:rPr>
              <a:t>):</a:t>
            </a:r>
          </a:p>
          <a:p>
            <a:br>
              <a:rPr lang="en-US" b="0" i="0" dirty="0">
                <a:solidFill>
                  <a:schemeClr val="bg1"/>
                </a:solidFill>
                <a:effectLst/>
                <a:latin typeface="Helvetica" panose="020B0604020202020204" pitchFamily="34" charset="0"/>
              </a:rPr>
            </a:br>
            <a:endParaRPr lang="en-US" dirty="0">
              <a:solidFill>
                <a:schemeClr val="bg1"/>
              </a:solidFill>
            </a:endParaRPr>
          </a:p>
        </p:txBody>
      </p:sp>
      <p:pic>
        <p:nvPicPr>
          <p:cNvPr id="16" name="Picture 15" descr="A screenshot of a computer&#10;&#10;Description automatically generated">
            <a:extLst>
              <a:ext uri="{FF2B5EF4-FFF2-40B4-BE49-F238E27FC236}">
                <a16:creationId xmlns:a16="http://schemas.microsoft.com/office/drawing/2014/main" id="{FE37467A-5DC0-61BD-5E26-E110B24BFDEE}"/>
              </a:ext>
            </a:extLst>
          </p:cNvPr>
          <p:cNvPicPr>
            <a:picLocks noChangeAspect="1"/>
          </p:cNvPicPr>
          <p:nvPr/>
        </p:nvPicPr>
        <p:blipFill>
          <a:blip r:embed="rId8"/>
          <a:stretch>
            <a:fillRect/>
          </a:stretch>
        </p:blipFill>
        <p:spPr>
          <a:xfrm>
            <a:off x="722666" y="2901746"/>
            <a:ext cx="2877951" cy="1834851"/>
          </a:xfrm>
          <a:prstGeom prst="rect">
            <a:avLst/>
          </a:prstGeom>
        </p:spPr>
      </p:pic>
      <p:pic>
        <p:nvPicPr>
          <p:cNvPr id="4" name="Picture 3">
            <a:extLst>
              <a:ext uri="{FF2B5EF4-FFF2-40B4-BE49-F238E27FC236}">
                <a16:creationId xmlns:a16="http://schemas.microsoft.com/office/drawing/2014/main" id="{25D148C6-0447-5EA2-29AF-FF014637BF44}"/>
              </a:ext>
            </a:extLst>
          </p:cNvPr>
          <p:cNvPicPr>
            <a:picLocks noChangeAspect="1"/>
          </p:cNvPicPr>
          <p:nvPr/>
        </p:nvPicPr>
        <p:blipFill>
          <a:blip r:embed="rId9"/>
          <a:stretch>
            <a:fillRect/>
          </a:stretch>
        </p:blipFill>
        <p:spPr>
          <a:xfrm>
            <a:off x="3730709" y="1452350"/>
            <a:ext cx="4838796" cy="2060335"/>
          </a:xfrm>
          <a:prstGeom prst="rect">
            <a:avLst/>
          </a:prstGeom>
        </p:spPr>
      </p:pic>
      <p:pic>
        <p:nvPicPr>
          <p:cNvPr id="6" name="Picture 5">
            <a:extLst>
              <a:ext uri="{FF2B5EF4-FFF2-40B4-BE49-F238E27FC236}">
                <a16:creationId xmlns:a16="http://schemas.microsoft.com/office/drawing/2014/main" id="{30FBBA94-2565-6428-17BB-CCC85A25EA30}"/>
              </a:ext>
            </a:extLst>
          </p:cNvPr>
          <p:cNvPicPr>
            <a:picLocks noChangeAspect="1"/>
          </p:cNvPicPr>
          <p:nvPr/>
        </p:nvPicPr>
        <p:blipFill>
          <a:blip r:embed="rId10"/>
          <a:srcRect/>
          <a:stretch/>
        </p:blipFill>
        <p:spPr>
          <a:xfrm>
            <a:off x="4024626" y="320909"/>
            <a:ext cx="1426591" cy="1010872"/>
          </a:xfrm>
          <a:prstGeom prst="rect">
            <a:avLst/>
          </a:prstGeom>
        </p:spPr>
      </p:pic>
      <p:pic>
        <p:nvPicPr>
          <p:cNvPr id="7" name="Picture 6">
            <a:extLst>
              <a:ext uri="{FF2B5EF4-FFF2-40B4-BE49-F238E27FC236}">
                <a16:creationId xmlns:a16="http://schemas.microsoft.com/office/drawing/2014/main" id="{F686368B-36C4-A265-6902-183826374704}"/>
              </a:ext>
            </a:extLst>
          </p:cNvPr>
          <p:cNvPicPr>
            <a:picLocks noChangeAspect="1"/>
          </p:cNvPicPr>
          <p:nvPr/>
        </p:nvPicPr>
        <p:blipFill>
          <a:blip r:embed="rId11"/>
          <a:srcRect/>
          <a:stretch/>
        </p:blipFill>
        <p:spPr>
          <a:xfrm>
            <a:off x="10376969" y="2138957"/>
            <a:ext cx="436801" cy="916613"/>
          </a:xfrm>
          <a:prstGeom prst="rect">
            <a:avLst/>
          </a:prstGeom>
        </p:spPr>
      </p:pic>
    </p:spTree>
    <p:extLst>
      <p:ext uri="{BB962C8B-B14F-4D97-AF65-F5344CB8AC3E}">
        <p14:creationId xmlns:p14="http://schemas.microsoft.com/office/powerpoint/2010/main" val="560573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63627" y="714355"/>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123" name="Google Shape;1123;p68"/>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4" name="Picture 3">
            <a:extLst>
              <a:ext uri="{FF2B5EF4-FFF2-40B4-BE49-F238E27FC236}">
                <a16:creationId xmlns:a16="http://schemas.microsoft.com/office/drawing/2014/main" id="{26BC2B50-123A-45F6-8DB3-FB1EF35A29AE}"/>
              </a:ext>
            </a:extLst>
          </p:cNvPr>
          <p:cNvPicPr>
            <a:picLocks noChangeAspect="1"/>
          </p:cNvPicPr>
          <p:nvPr/>
        </p:nvPicPr>
        <p:blipFill>
          <a:blip r:embed="rId6"/>
          <a:stretch>
            <a:fillRect/>
          </a:stretch>
        </p:blipFill>
        <p:spPr>
          <a:xfrm>
            <a:off x="904316" y="812127"/>
            <a:ext cx="7532870" cy="3613999"/>
          </a:xfrm>
          <a:prstGeom prst="rect">
            <a:avLst/>
          </a:prstGeom>
        </p:spPr>
      </p:pic>
    </p:spTree>
    <p:extLst>
      <p:ext uri="{BB962C8B-B14F-4D97-AF65-F5344CB8AC3E}">
        <p14:creationId xmlns:p14="http://schemas.microsoft.com/office/powerpoint/2010/main" val="1076641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63627" y="714355"/>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123" name="Google Shape;1123;p68"/>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5" name="Picture 4">
            <a:extLst>
              <a:ext uri="{FF2B5EF4-FFF2-40B4-BE49-F238E27FC236}">
                <a16:creationId xmlns:a16="http://schemas.microsoft.com/office/drawing/2014/main" id="{165F9B76-739E-4610-9CBC-032CBFAABC1E}"/>
              </a:ext>
            </a:extLst>
          </p:cNvPr>
          <p:cNvPicPr>
            <a:picLocks noChangeAspect="1"/>
          </p:cNvPicPr>
          <p:nvPr/>
        </p:nvPicPr>
        <p:blipFill>
          <a:blip r:embed="rId6"/>
          <a:stretch>
            <a:fillRect/>
          </a:stretch>
        </p:blipFill>
        <p:spPr>
          <a:xfrm>
            <a:off x="821741" y="779173"/>
            <a:ext cx="5793743" cy="3798655"/>
          </a:xfrm>
          <a:prstGeom prst="rect">
            <a:avLst/>
          </a:prstGeom>
        </p:spPr>
      </p:pic>
    </p:spTree>
    <p:extLst>
      <p:ext uri="{BB962C8B-B14F-4D97-AF65-F5344CB8AC3E}">
        <p14:creationId xmlns:p14="http://schemas.microsoft.com/office/powerpoint/2010/main" val="3703240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8"/>
        <p:cNvGrpSpPr/>
        <p:nvPr/>
      </p:nvGrpSpPr>
      <p:grpSpPr>
        <a:xfrm>
          <a:off x="0" y="0"/>
          <a:ext cx="0" cy="0"/>
          <a:chOff x="0" y="0"/>
          <a:chExt cx="0" cy="0"/>
        </a:xfrm>
      </p:grpSpPr>
      <p:grpSp>
        <p:nvGrpSpPr>
          <p:cNvPr id="23" name="Google Shape;2769;p96">
            <a:extLst>
              <a:ext uri="{FF2B5EF4-FFF2-40B4-BE49-F238E27FC236}">
                <a16:creationId xmlns:a16="http://schemas.microsoft.com/office/drawing/2014/main" id="{0697EE38-C300-CC15-1AB4-93AC1A5F3F05}"/>
              </a:ext>
            </a:extLst>
          </p:cNvPr>
          <p:cNvGrpSpPr/>
          <p:nvPr/>
        </p:nvGrpSpPr>
        <p:grpSpPr>
          <a:xfrm rot="4925916">
            <a:off x="2332587" y="650084"/>
            <a:ext cx="1413690" cy="2370037"/>
            <a:chOff x="5484390" y="2699155"/>
            <a:chExt cx="1632940" cy="2385272"/>
          </a:xfrm>
        </p:grpSpPr>
        <p:sp>
          <p:nvSpPr>
            <p:cNvPr id="24" name="Google Shape;2770;p96">
              <a:extLst>
                <a:ext uri="{FF2B5EF4-FFF2-40B4-BE49-F238E27FC236}">
                  <a16:creationId xmlns:a16="http://schemas.microsoft.com/office/drawing/2014/main" id="{872883E9-5334-7C6C-BFA0-2A55596386E3}"/>
                </a:ext>
              </a:extLst>
            </p:cNvPr>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3"/>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771;p96">
              <a:extLst>
                <a:ext uri="{FF2B5EF4-FFF2-40B4-BE49-F238E27FC236}">
                  <a16:creationId xmlns:a16="http://schemas.microsoft.com/office/drawing/2014/main" id="{4A8FEC3D-7821-D1F3-DAFC-639CD5628D03}"/>
                </a:ext>
              </a:extLst>
            </p:cNvPr>
            <p:cNvSpPr/>
            <p:nvPr/>
          </p:nvSpPr>
          <p:spPr>
            <a:xfrm rot="1044564">
              <a:off x="5976326" y="2785367"/>
              <a:ext cx="708706" cy="2244446"/>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9" name="Google Shape;2769;p96"/>
          <p:cNvGrpSpPr/>
          <p:nvPr/>
        </p:nvGrpSpPr>
        <p:grpSpPr>
          <a:xfrm rot="1215423">
            <a:off x="6922897" y="1900017"/>
            <a:ext cx="937393" cy="1369270"/>
            <a:chOff x="5484390" y="2699155"/>
            <a:chExt cx="1632940" cy="2385272"/>
          </a:xfrm>
          <a:scene3d>
            <a:camera prst="orthographicFront">
              <a:rot lat="0" lon="0" rev="0"/>
            </a:camera>
            <a:lightRig rig="glow" dir="t">
              <a:rot lat="0" lon="0" rev="4800000"/>
            </a:lightRig>
          </a:scene3d>
        </p:grpSpPr>
        <p:sp>
          <p:nvSpPr>
            <p:cNvPr id="2770" name="Google Shape;2770;p96"/>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3"/>
            </a:solidFill>
            <a:ln>
              <a:noFill/>
            </a:ln>
            <a:effectLst>
              <a:outerShdw blurRad="190500" dist="228600" dir="2700000" algn="ctr">
                <a:srgbClr val="000000">
                  <a:alpha val="30000"/>
                </a:srgbClr>
              </a:outerShdw>
              <a:reflection stA="5000" endPos="18000" dist="38100" dir="5400000" fadeDir="5400012" sy="-100000" algn="bl" rotWithShape="0"/>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1" name="Google Shape;2771;p96"/>
            <p:cNvSpPr/>
            <p:nvPr/>
          </p:nvSpPr>
          <p:spPr>
            <a:xfrm rot="1044564">
              <a:off x="5976326" y="2785367"/>
              <a:ext cx="708706" cy="2244446"/>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190500" dist="228600" dir="2700000" algn="ctr">
                <a:srgbClr val="000000">
                  <a:alpha val="30000"/>
                </a:srgbClr>
              </a:outerShdw>
              <a:reflection stA="5000" endPos="18000" dist="38100" dir="5400000" fadeDir="5400012" sy="-100000" algn="bl" rotWithShape="0"/>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2" name="Google Shape;2772;p96"/>
          <p:cNvGrpSpPr/>
          <p:nvPr/>
        </p:nvGrpSpPr>
        <p:grpSpPr>
          <a:xfrm flipH="1">
            <a:off x="945214" y="2261424"/>
            <a:ext cx="1179939" cy="1288940"/>
            <a:chOff x="3628489" y="3053549"/>
            <a:chExt cx="1179939" cy="1288940"/>
          </a:xfrm>
        </p:grpSpPr>
        <p:grpSp>
          <p:nvGrpSpPr>
            <p:cNvPr id="2773" name="Google Shape;2773;p96"/>
            <p:cNvGrpSpPr/>
            <p:nvPr/>
          </p:nvGrpSpPr>
          <p:grpSpPr>
            <a:xfrm flipH="1">
              <a:off x="3628489" y="3053549"/>
              <a:ext cx="943514" cy="1288940"/>
              <a:chOff x="1384201" y="3266999"/>
              <a:chExt cx="943514" cy="1288940"/>
            </a:xfrm>
          </p:grpSpPr>
          <p:sp>
            <p:nvSpPr>
              <p:cNvPr id="2774" name="Google Shape;2774;p96"/>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6"/>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6" name="Google Shape;2776;p96"/>
            <p:cNvSpPr/>
            <p:nvPr/>
          </p:nvSpPr>
          <p:spPr>
            <a:xfrm rot="-5400000" flipH="1">
              <a:off x="4734027" y="4006713"/>
              <a:ext cx="74400" cy="744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7" name="Google Shape;2777;p96"/>
          <p:cNvGrpSpPr/>
          <p:nvPr/>
        </p:nvGrpSpPr>
        <p:grpSpPr>
          <a:xfrm>
            <a:off x="12864557" y="1229712"/>
            <a:ext cx="3207247" cy="3468412"/>
            <a:chOff x="1564450" y="1732550"/>
            <a:chExt cx="2584500" cy="2002500"/>
          </a:xfrm>
        </p:grpSpPr>
        <p:sp>
          <p:nvSpPr>
            <p:cNvPr id="2778" name="Google Shape;2778;p96"/>
            <p:cNvSpPr/>
            <p:nvPr/>
          </p:nvSpPr>
          <p:spPr>
            <a:xfrm>
              <a:off x="1564450" y="1732550"/>
              <a:ext cx="2584500" cy="20025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6"/>
            <p:cNvSpPr/>
            <p:nvPr/>
          </p:nvSpPr>
          <p:spPr>
            <a:xfrm>
              <a:off x="1713400" y="1856700"/>
              <a:ext cx="2286600" cy="185326"/>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0" name="Google Shape;2780;p96"/>
            <p:cNvGrpSpPr/>
            <p:nvPr/>
          </p:nvGrpSpPr>
          <p:grpSpPr>
            <a:xfrm rot="10800000" flipH="1">
              <a:off x="1744484" y="1894944"/>
              <a:ext cx="429322" cy="94000"/>
              <a:chOff x="5795037" y="796823"/>
              <a:chExt cx="431653" cy="94501"/>
            </a:xfrm>
          </p:grpSpPr>
          <p:sp>
            <p:nvSpPr>
              <p:cNvPr id="2781" name="Google Shape;2781;p96"/>
              <p:cNvSpPr/>
              <p:nvPr/>
            </p:nvSpPr>
            <p:spPr>
              <a:xfrm>
                <a:off x="5795037" y="796823"/>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6"/>
              <p:cNvSpPr/>
              <p:nvPr/>
            </p:nvSpPr>
            <p:spPr>
              <a:xfrm>
                <a:off x="5963614" y="7968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6"/>
              <p:cNvSpPr/>
              <p:nvPr/>
            </p:nvSpPr>
            <p:spPr>
              <a:xfrm>
                <a:off x="6132190" y="7968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93" name="Google Shape;2793;p96"/>
          <p:cNvSpPr txBox="1">
            <a:spLocks noGrp="1"/>
          </p:cNvSpPr>
          <p:nvPr>
            <p:ph type="title" idx="2"/>
          </p:nvPr>
        </p:nvSpPr>
        <p:spPr>
          <a:xfrm>
            <a:off x="11814367" y="1523110"/>
            <a:ext cx="1950287" cy="169055"/>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lvl="0"/>
            <a:r>
              <a:rPr lang="en-US" sz="1200" dirty="0"/>
              <a:t>Relational Databases</a:t>
            </a:r>
            <a:endParaRPr sz="1200" dirty="0"/>
          </a:p>
        </p:txBody>
      </p:sp>
      <p:sp>
        <p:nvSpPr>
          <p:cNvPr id="2794" name="Google Shape;2794;p96"/>
          <p:cNvSpPr txBox="1">
            <a:spLocks noGrp="1"/>
          </p:cNvSpPr>
          <p:nvPr>
            <p:ph type="subTitle" idx="3"/>
          </p:nvPr>
        </p:nvSpPr>
        <p:spPr>
          <a:xfrm>
            <a:off x="10716787" y="1860330"/>
            <a:ext cx="3016469" cy="2659117"/>
          </a:xfrm>
          <a:prstGeom prst="rect">
            <a:avLst/>
          </a:prstGeom>
        </p:spPr>
        <p:txBody>
          <a:bodyPr spcFirstLastPara="1" wrap="square" lIns="91425" tIns="91425" rIns="91425" bIns="91425" anchor="ctr" anchorCtr="0">
            <a:noAutofit/>
          </a:bodyPr>
          <a:lstStyle/>
          <a:p>
            <a:pPr algn="l"/>
            <a:r>
              <a:rPr lang="en-US" sz="1200" dirty="0">
                <a:latin typeface="Montserrat" panose="00000500000000000000" pitchFamily="2" charset="0"/>
              </a:rPr>
              <a:t>Relational databases store data in </a:t>
            </a:r>
          </a:p>
          <a:p>
            <a:pPr algn="l"/>
            <a:r>
              <a:rPr lang="en-US" sz="1200" dirty="0">
                <a:latin typeface="Montserrat" panose="00000500000000000000" pitchFamily="2" charset="0"/>
              </a:rPr>
              <a:t>structured tables with rows and </a:t>
            </a:r>
          </a:p>
          <a:p>
            <a:pPr algn="l"/>
            <a:r>
              <a:rPr lang="en-US" sz="1200" dirty="0">
                <a:latin typeface="Montserrat" panose="00000500000000000000" pitchFamily="2" charset="0"/>
              </a:rPr>
              <a:t>columns. They use SQL (Structured </a:t>
            </a:r>
          </a:p>
          <a:p>
            <a:pPr algn="l"/>
            <a:r>
              <a:rPr lang="en-US" sz="1200" dirty="0">
                <a:latin typeface="Montserrat" panose="00000500000000000000" pitchFamily="2" charset="0"/>
              </a:rPr>
              <a:t>Query Language) for querying and </a:t>
            </a:r>
          </a:p>
          <a:p>
            <a:pPr algn="l"/>
            <a:r>
              <a:rPr lang="en-US" sz="1200" dirty="0">
                <a:latin typeface="Montserrat" panose="00000500000000000000" pitchFamily="2" charset="0"/>
              </a:rPr>
              <a:t>managing data. Examples include:</a:t>
            </a:r>
          </a:p>
          <a:p>
            <a:pPr algn="l"/>
            <a:endParaRPr lang="en-US" sz="1200" dirty="0">
              <a:latin typeface="Montserrat" panose="00000500000000000000" pitchFamily="2" charset="0"/>
            </a:endParaRPr>
          </a:p>
          <a:p>
            <a:pPr algn="l">
              <a:buFont typeface="Arial" panose="020B0604020202020204" pitchFamily="34" charset="0"/>
              <a:buChar char="•"/>
            </a:pPr>
            <a:r>
              <a:rPr lang="en-US" sz="1200" dirty="0">
                <a:latin typeface="Montserrat" panose="00000500000000000000" pitchFamily="2" charset="0"/>
              </a:rPr>
              <a:t>MySQL</a:t>
            </a:r>
          </a:p>
          <a:p>
            <a:pPr algn="l">
              <a:buFont typeface="Arial" panose="020B0604020202020204" pitchFamily="34" charset="0"/>
              <a:buChar char="•"/>
            </a:pPr>
            <a:r>
              <a:rPr lang="en-US" sz="1200" dirty="0">
                <a:latin typeface="Montserrat" panose="00000500000000000000" pitchFamily="2" charset="0"/>
              </a:rPr>
              <a:t>PostgreSQL</a:t>
            </a:r>
          </a:p>
          <a:p>
            <a:pPr algn="l">
              <a:buFont typeface="Arial" panose="020B0604020202020204" pitchFamily="34" charset="0"/>
              <a:buChar char="•"/>
            </a:pPr>
            <a:r>
              <a:rPr lang="en-US" sz="1200" dirty="0">
                <a:latin typeface="Montserrat" panose="00000500000000000000" pitchFamily="2" charset="0"/>
              </a:rPr>
              <a:t>SQLite</a:t>
            </a:r>
          </a:p>
          <a:p>
            <a:pPr algn="l">
              <a:buFont typeface="Arial" panose="020B0604020202020204" pitchFamily="34" charset="0"/>
              <a:buChar char="•"/>
            </a:pPr>
            <a:r>
              <a:rPr lang="en-US" sz="1200" dirty="0">
                <a:latin typeface="Montserrat" panose="00000500000000000000" pitchFamily="2" charset="0"/>
              </a:rPr>
              <a:t>Microsoft SQL Server</a:t>
            </a:r>
          </a:p>
          <a:p>
            <a:pPr algn="l">
              <a:buFont typeface="Arial" panose="020B0604020202020204" pitchFamily="34" charset="0"/>
              <a:buChar char="•"/>
            </a:pPr>
            <a:r>
              <a:rPr lang="en-US" sz="1200" dirty="0">
                <a:latin typeface="Montserrat" panose="00000500000000000000" pitchFamily="2" charset="0"/>
              </a:rPr>
              <a:t>Oracle Database</a:t>
            </a:r>
          </a:p>
        </p:txBody>
      </p:sp>
      <p:grpSp>
        <p:nvGrpSpPr>
          <p:cNvPr id="2796" name="Google Shape;2796;p96"/>
          <p:cNvGrpSpPr/>
          <p:nvPr/>
        </p:nvGrpSpPr>
        <p:grpSpPr>
          <a:xfrm rot="5400000">
            <a:off x="7739306" y="1215540"/>
            <a:ext cx="575161" cy="188875"/>
            <a:chOff x="6872640" y="3345236"/>
            <a:chExt cx="575161" cy="188875"/>
          </a:xfrm>
        </p:grpSpPr>
        <p:sp>
          <p:nvSpPr>
            <p:cNvPr id="2797" name="Google Shape;2797;p96"/>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9" name="Google Shape;2799;p96"/>
          <p:cNvSpPr/>
          <p:nvPr/>
        </p:nvSpPr>
        <p:spPr>
          <a:xfrm>
            <a:off x="1999780" y="1767901"/>
            <a:ext cx="5260991" cy="2205385"/>
          </a:xfrm>
          <a:prstGeom prst="roundRect">
            <a:avLst>
              <a:gd name="adj" fmla="val 50000"/>
            </a:avLst>
          </a:prstGeom>
          <a:ln>
            <a:noFill/>
            <a:headEnd type="none" w="sm" len="sm"/>
            <a:tailEnd type="none" w="sm" len="sm"/>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6">
            <a:hlinkClick r:id="" action="ppaction://hlinkshowjump?jump=previousslide"/>
          </p:cNvPr>
          <p:cNvSpPr/>
          <p:nvPr/>
        </p:nvSpPr>
        <p:spPr>
          <a:xfrm>
            <a:off x="-221222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96">
            <a:hlinkClick r:id="" action="ppaction://hlinkshowjump?jump=nextslide"/>
          </p:cNvPr>
          <p:cNvSpPr/>
          <p:nvPr/>
        </p:nvSpPr>
        <p:spPr>
          <a:xfrm rot="10800000" flipH="1">
            <a:off x="-199485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6">
            <a:hlinkClick r:id="rId3" action="ppaction://hlinksldjump"/>
          </p:cNvPr>
          <p:cNvSpPr/>
          <p:nvPr/>
        </p:nvSpPr>
        <p:spPr>
          <a:xfrm rot="5400000">
            <a:off x="-1015156"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2777;p96">
            <a:extLst>
              <a:ext uri="{FF2B5EF4-FFF2-40B4-BE49-F238E27FC236}">
                <a16:creationId xmlns:a16="http://schemas.microsoft.com/office/drawing/2014/main" id="{8B8F219F-95BE-E4E3-E09F-DAD502D2904F}"/>
              </a:ext>
            </a:extLst>
          </p:cNvPr>
          <p:cNvGrpSpPr/>
          <p:nvPr/>
        </p:nvGrpSpPr>
        <p:grpSpPr>
          <a:xfrm>
            <a:off x="12664092" y="1213949"/>
            <a:ext cx="3207247" cy="3468412"/>
            <a:chOff x="1564450" y="1732550"/>
            <a:chExt cx="2584500" cy="2002500"/>
          </a:xfrm>
        </p:grpSpPr>
        <p:sp>
          <p:nvSpPr>
            <p:cNvPr id="17" name="Google Shape;2778;p96">
              <a:extLst>
                <a:ext uri="{FF2B5EF4-FFF2-40B4-BE49-F238E27FC236}">
                  <a16:creationId xmlns:a16="http://schemas.microsoft.com/office/drawing/2014/main" id="{2D40A7EF-E617-D236-20C3-FB522AA895EA}"/>
                </a:ext>
              </a:extLst>
            </p:cNvPr>
            <p:cNvSpPr/>
            <p:nvPr/>
          </p:nvSpPr>
          <p:spPr>
            <a:xfrm>
              <a:off x="1564450" y="1732550"/>
              <a:ext cx="2584500" cy="20025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79;p96">
              <a:extLst>
                <a:ext uri="{FF2B5EF4-FFF2-40B4-BE49-F238E27FC236}">
                  <a16:creationId xmlns:a16="http://schemas.microsoft.com/office/drawing/2014/main" id="{EEB8E24B-D1A6-96AF-7C35-B0842649F256}"/>
                </a:ext>
              </a:extLst>
            </p:cNvPr>
            <p:cNvSpPr/>
            <p:nvPr/>
          </p:nvSpPr>
          <p:spPr>
            <a:xfrm>
              <a:off x="1713400" y="1856700"/>
              <a:ext cx="2286600" cy="176223"/>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2780;p96">
              <a:extLst>
                <a:ext uri="{FF2B5EF4-FFF2-40B4-BE49-F238E27FC236}">
                  <a16:creationId xmlns:a16="http://schemas.microsoft.com/office/drawing/2014/main" id="{D4F9431F-2939-5BE7-A516-62D32FDA4BFB}"/>
                </a:ext>
              </a:extLst>
            </p:cNvPr>
            <p:cNvGrpSpPr/>
            <p:nvPr/>
          </p:nvGrpSpPr>
          <p:grpSpPr>
            <a:xfrm rot="10800000" flipH="1">
              <a:off x="1744484" y="1894944"/>
              <a:ext cx="429322" cy="94000"/>
              <a:chOff x="5795037" y="796823"/>
              <a:chExt cx="431653" cy="94501"/>
            </a:xfrm>
          </p:grpSpPr>
          <p:sp>
            <p:nvSpPr>
              <p:cNvPr id="20" name="Google Shape;2781;p96">
                <a:extLst>
                  <a:ext uri="{FF2B5EF4-FFF2-40B4-BE49-F238E27FC236}">
                    <a16:creationId xmlns:a16="http://schemas.microsoft.com/office/drawing/2014/main" id="{9A6AC8CC-3A48-D6E1-7A5C-16B151814445}"/>
                  </a:ext>
                </a:extLst>
              </p:cNvPr>
              <p:cNvSpPr/>
              <p:nvPr/>
            </p:nvSpPr>
            <p:spPr>
              <a:xfrm>
                <a:off x="5795037" y="7968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82;p96">
                <a:extLst>
                  <a:ext uri="{FF2B5EF4-FFF2-40B4-BE49-F238E27FC236}">
                    <a16:creationId xmlns:a16="http://schemas.microsoft.com/office/drawing/2014/main" id="{094D6683-DB4E-5B97-EC5E-21016357B60F}"/>
                  </a:ext>
                </a:extLst>
              </p:cNvPr>
              <p:cNvSpPr/>
              <p:nvPr/>
            </p:nvSpPr>
            <p:spPr>
              <a:xfrm>
                <a:off x="5963614" y="7968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83;p96">
                <a:extLst>
                  <a:ext uri="{FF2B5EF4-FFF2-40B4-BE49-F238E27FC236}">
                    <a16:creationId xmlns:a16="http://schemas.microsoft.com/office/drawing/2014/main" id="{AC6D05E0-DDE7-326C-CE05-B6F83737FC86}"/>
                  </a:ext>
                </a:extLst>
              </p:cNvPr>
              <p:cNvSpPr/>
              <p:nvPr/>
            </p:nvSpPr>
            <p:spPr>
              <a:xfrm>
                <a:off x="6132190" y="796823"/>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2793;p96">
            <a:extLst>
              <a:ext uri="{FF2B5EF4-FFF2-40B4-BE49-F238E27FC236}">
                <a16:creationId xmlns:a16="http://schemas.microsoft.com/office/drawing/2014/main" id="{1393AA5F-4F88-8D46-F342-2C986D2FF504}"/>
              </a:ext>
            </a:extLst>
          </p:cNvPr>
          <p:cNvSpPr txBox="1">
            <a:spLocks/>
          </p:cNvSpPr>
          <p:nvPr/>
        </p:nvSpPr>
        <p:spPr>
          <a:xfrm>
            <a:off x="11467532" y="1496834"/>
            <a:ext cx="1682273" cy="174311"/>
          </a:xfrm>
          <a:prstGeom prst="rect">
            <a:avLst/>
          </a:prstGeom>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a:buNone/>
              <a:defRPr sz="7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9pPr>
          </a:lstStyle>
          <a:p>
            <a:r>
              <a:rPr lang="en-US" sz="1200" dirty="0"/>
              <a:t>NoSQL Databases</a:t>
            </a:r>
          </a:p>
        </p:txBody>
      </p:sp>
      <p:sp>
        <p:nvSpPr>
          <p:cNvPr id="27" name="Google Shape;2794;p96">
            <a:extLst>
              <a:ext uri="{FF2B5EF4-FFF2-40B4-BE49-F238E27FC236}">
                <a16:creationId xmlns:a16="http://schemas.microsoft.com/office/drawing/2014/main" id="{0A0199C8-E113-29E1-2DC3-D24B3A9653A6}"/>
              </a:ext>
            </a:extLst>
          </p:cNvPr>
          <p:cNvSpPr txBox="1">
            <a:spLocks/>
          </p:cNvSpPr>
          <p:nvPr/>
        </p:nvSpPr>
        <p:spPr>
          <a:xfrm>
            <a:off x="11055375" y="1802524"/>
            <a:ext cx="3142593" cy="26591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PT Sans"/>
              <a:buNone/>
              <a:defRPr sz="1400" b="0" i="0" u="none" strike="noStrike" cap="none">
                <a:solidFill>
                  <a:schemeClr val="dk1"/>
                </a:solidFill>
                <a:latin typeface="Darker Grotesque Medium"/>
                <a:ea typeface="Darker Grotesque Medium"/>
                <a:cs typeface="Darker Grotesque Medium"/>
                <a:sym typeface="Darker Grotesque Medium"/>
              </a:defRPr>
            </a:lvl1pPr>
            <a:lvl2pPr marL="914400" marR="0" lvl="1" indent="-317500" algn="ctr" rtl="0">
              <a:lnSpc>
                <a:spcPct val="100000"/>
              </a:lnSpc>
              <a:spcBef>
                <a:spcPts val="0"/>
              </a:spcBef>
              <a:spcAft>
                <a:spcPts val="0"/>
              </a:spcAft>
              <a:buClr>
                <a:schemeClr val="dk1"/>
              </a:buClr>
              <a:buSzPts val="2100"/>
              <a:buFont typeface="Darker Grotesque"/>
              <a:buNone/>
              <a:defRPr sz="2100" b="0" i="0" u="none" strike="noStrike" cap="none">
                <a:solidFill>
                  <a:schemeClr val="dk1"/>
                </a:solidFill>
                <a:latin typeface="Darker Grotesque"/>
                <a:ea typeface="Darker Grotesque"/>
                <a:cs typeface="Darker Grotesque"/>
                <a:sym typeface="Darker Grotesque"/>
              </a:defRPr>
            </a:lvl2pPr>
            <a:lvl3pPr marL="1371600" marR="0" lvl="2" indent="-317500" algn="ctr" rtl="0">
              <a:lnSpc>
                <a:spcPct val="100000"/>
              </a:lnSpc>
              <a:spcBef>
                <a:spcPts val="0"/>
              </a:spcBef>
              <a:spcAft>
                <a:spcPts val="0"/>
              </a:spcAft>
              <a:buClr>
                <a:schemeClr val="dk1"/>
              </a:buClr>
              <a:buSzPts val="2100"/>
              <a:buFont typeface="Darker Grotesque"/>
              <a:buNone/>
              <a:defRPr sz="2100" b="0" i="0" u="none" strike="noStrike" cap="none">
                <a:solidFill>
                  <a:schemeClr val="dk1"/>
                </a:solidFill>
                <a:latin typeface="Darker Grotesque"/>
                <a:ea typeface="Darker Grotesque"/>
                <a:cs typeface="Darker Grotesque"/>
                <a:sym typeface="Darker Grotesque"/>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algn="l"/>
            <a:r>
              <a:rPr lang="en-US" sz="1200" dirty="0">
                <a:latin typeface="Montserrat" panose="00000500000000000000" pitchFamily="2" charset="0"/>
              </a:rPr>
              <a:t>NoSQL (Not Only SQL) databases are </a:t>
            </a:r>
          </a:p>
          <a:p>
            <a:pPr algn="l"/>
            <a:r>
              <a:rPr lang="en-US" sz="1200" dirty="0">
                <a:latin typeface="Montserrat" panose="00000500000000000000" pitchFamily="2" charset="0"/>
              </a:rPr>
              <a:t>designed to handle unstructured, </a:t>
            </a:r>
          </a:p>
          <a:p>
            <a:pPr algn="l"/>
            <a:r>
              <a:rPr lang="en-US" sz="1200" dirty="0">
                <a:latin typeface="Montserrat" panose="00000500000000000000" pitchFamily="2" charset="0"/>
              </a:rPr>
              <a:t>semi-structured, and structured </a:t>
            </a:r>
          </a:p>
          <a:p>
            <a:pPr algn="l"/>
            <a:r>
              <a:rPr lang="en-US" sz="1200" dirty="0">
                <a:latin typeface="Montserrat" panose="00000500000000000000" pitchFamily="2" charset="0"/>
              </a:rPr>
              <a:t>data. They are flexible and scalable, </a:t>
            </a:r>
          </a:p>
          <a:p>
            <a:pPr algn="l"/>
            <a:r>
              <a:rPr lang="en-US" sz="1200" dirty="0">
                <a:latin typeface="Montserrat" panose="00000500000000000000" pitchFamily="2" charset="0"/>
              </a:rPr>
              <a:t>making them suitable for handling </a:t>
            </a:r>
          </a:p>
          <a:p>
            <a:pPr algn="l"/>
            <a:r>
              <a:rPr lang="en-US" sz="1200" dirty="0">
                <a:latin typeface="Montserrat" panose="00000500000000000000" pitchFamily="2" charset="0"/>
              </a:rPr>
              <a:t>large volumes of data. Examples</a:t>
            </a:r>
          </a:p>
          <a:p>
            <a:pPr algn="l"/>
            <a:r>
              <a:rPr lang="en-US" sz="1200" dirty="0">
                <a:latin typeface="Montserrat" panose="00000500000000000000" pitchFamily="2" charset="0"/>
              </a:rPr>
              <a:t>include:</a:t>
            </a:r>
          </a:p>
          <a:p>
            <a:pPr algn="l"/>
            <a:endParaRPr lang="en-US" sz="1200" dirty="0">
              <a:latin typeface="Montserrat" panose="00000500000000000000" pitchFamily="2" charset="0"/>
            </a:endParaRPr>
          </a:p>
          <a:p>
            <a:pPr algn="l">
              <a:buFont typeface="Arial" panose="020B0604020202020204" pitchFamily="34" charset="0"/>
              <a:buChar char="•"/>
            </a:pPr>
            <a:r>
              <a:rPr lang="en-US" sz="1200" dirty="0">
                <a:latin typeface="Montserrat" panose="00000500000000000000" pitchFamily="2" charset="0"/>
              </a:rPr>
              <a:t>MongoDB (document-oriented)</a:t>
            </a:r>
          </a:p>
          <a:p>
            <a:pPr algn="l">
              <a:buFont typeface="Arial" panose="020B0604020202020204" pitchFamily="34" charset="0"/>
              <a:buChar char="•"/>
            </a:pPr>
            <a:r>
              <a:rPr lang="en-US" sz="1200" dirty="0">
                <a:latin typeface="Montserrat" panose="00000500000000000000" pitchFamily="2" charset="0"/>
              </a:rPr>
              <a:t>Cassandra (column-family)</a:t>
            </a:r>
          </a:p>
          <a:p>
            <a:pPr algn="l">
              <a:buFont typeface="Arial" panose="020B0604020202020204" pitchFamily="34" charset="0"/>
              <a:buChar char="•"/>
            </a:pPr>
            <a:r>
              <a:rPr lang="en-US" sz="1200" dirty="0">
                <a:latin typeface="Montserrat" panose="00000500000000000000" pitchFamily="2" charset="0"/>
              </a:rPr>
              <a:t>Redis (key-value)</a:t>
            </a:r>
          </a:p>
          <a:p>
            <a:pPr algn="l">
              <a:buFont typeface="Arial" panose="020B0604020202020204" pitchFamily="34" charset="0"/>
              <a:buChar char="•"/>
            </a:pPr>
            <a:r>
              <a:rPr lang="en-US" sz="1200" dirty="0">
                <a:latin typeface="Montserrat" panose="00000500000000000000" pitchFamily="2" charset="0"/>
              </a:rPr>
              <a:t>Elasticsearch (search-oriented)</a:t>
            </a:r>
          </a:p>
        </p:txBody>
      </p:sp>
      <p:grpSp>
        <p:nvGrpSpPr>
          <p:cNvPr id="2" name="Google Shape;3865;p116">
            <a:extLst>
              <a:ext uri="{FF2B5EF4-FFF2-40B4-BE49-F238E27FC236}">
                <a16:creationId xmlns:a16="http://schemas.microsoft.com/office/drawing/2014/main" id="{832752A7-7E45-98E2-D6A7-F7730A3CDF2E}"/>
              </a:ext>
            </a:extLst>
          </p:cNvPr>
          <p:cNvGrpSpPr/>
          <p:nvPr/>
        </p:nvGrpSpPr>
        <p:grpSpPr>
          <a:xfrm>
            <a:off x="6611652" y="1772032"/>
            <a:ext cx="809645" cy="537909"/>
            <a:chOff x="1082550" y="590325"/>
            <a:chExt cx="586954" cy="389958"/>
          </a:xfrm>
        </p:grpSpPr>
        <p:sp>
          <p:nvSpPr>
            <p:cNvPr id="3" name="Google Shape;3866;p116">
              <a:extLst>
                <a:ext uri="{FF2B5EF4-FFF2-40B4-BE49-F238E27FC236}">
                  <a16:creationId xmlns:a16="http://schemas.microsoft.com/office/drawing/2014/main" id="{20530076-C436-D28D-2476-FB2EF78DAD7B}"/>
                </a:ext>
              </a:extLst>
            </p:cNvPr>
            <p:cNvSpPr/>
            <p:nvPr/>
          </p:nvSpPr>
          <p:spPr>
            <a:xfrm>
              <a:off x="1082550" y="590325"/>
              <a:ext cx="586954" cy="389958"/>
            </a:xfrm>
            <a:custGeom>
              <a:avLst/>
              <a:gdLst/>
              <a:ahLst/>
              <a:cxnLst/>
              <a:rect l="l" t="t" r="r" b="b"/>
              <a:pathLst>
                <a:path w="32745" h="21755" extrusionOk="0">
                  <a:moveTo>
                    <a:pt x="4610" y="0"/>
                  </a:moveTo>
                  <a:cubicBezTo>
                    <a:pt x="2069" y="0"/>
                    <a:pt x="1" y="2068"/>
                    <a:pt x="1" y="4611"/>
                  </a:cubicBezTo>
                  <a:lnTo>
                    <a:pt x="1" y="17143"/>
                  </a:lnTo>
                  <a:cubicBezTo>
                    <a:pt x="1" y="19686"/>
                    <a:pt x="2069" y="21754"/>
                    <a:pt x="4610" y="21754"/>
                  </a:cubicBezTo>
                  <a:lnTo>
                    <a:pt x="28134" y="21754"/>
                  </a:lnTo>
                  <a:cubicBezTo>
                    <a:pt x="30677" y="21754"/>
                    <a:pt x="32745" y="19686"/>
                    <a:pt x="32745" y="17143"/>
                  </a:cubicBezTo>
                  <a:lnTo>
                    <a:pt x="32745" y="4611"/>
                  </a:lnTo>
                  <a:cubicBezTo>
                    <a:pt x="32745" y="2068"/>
                    <a:pt x="30677" y="0"/>
                    <a:pt x="28134" y="0"/>
                  </a:cubicBezTo>
                  <a:close/>
                </a:path>
              </a:pathLst>
            </a:custGeom>
            <a:solidFill>
              <a:schemeClr val="accent3"/>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67;p116">
              <a:extLst>
                <a:ext uri="{FF2B5EF4-FFF2-40B4-BE49-F238E27FC236}">
                  <a16:creationId xmlns:a16="http://schemas.microsoft.com/office/drawing/2014/main" id="{39FD5C19-1B6F-B752-052E-1DD6C2DA341E}"/>
                </a:ext>
              </a:extLst>
            </p:cNvPr>
            <p:cNvSpPr/>
            <p:nvPr/>
          </p:nvSpPr>
          <p:spPr>
            <a:xfrm>
              <a:off x="1322916" y="712237"/>
              <a:ext cx="126658" cy="146125"/>
            </a:xfrm>
            <a:custGeom>
              <a:avLst/>
              <a:gdLst/>
              <a:ahLst/>
              <a:cxnLst/>
              <a:rect l="l" t="t" r="r" b="b"/>
              <a:pathLst>
                <a:path w="7066" h="8152" extrusionOk="0">
                  <a:moveTo>
                    <a:pt x="1" y="0"/>
                  </a:moveTo>
                  <a:lnTo>
                    <a:pt x="1" y="4067"/>
                  </a:lnTo>
                  <a:lnTo>
                    <a:pt x="1" y="8152"/>
                  </a:lnTo>
                  <a:lnTo>
                    <a:pt x="3542" y="6119"/>
                  </a:lnTo>
                  <a:lnTo>
                    <a:pt x="7066" y="4067"/>
                  </a:lnTo>
                  <a:lnTo>
                    <a:pt x="3542" y="2034"/>
                  </a:lnTo>
                  <a:lnTo>
                    <a:pt x="1" y="0"/>
                  </a:lnTo>
                  <a:close/>
                </a:path>
              </a:pathLst>
            </a:custGeom>
            <a:solidFill>
              <a:srgbClr val="FFFFFF"/>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868;p116">
            <a:extLst>
              <a:ext uri="{FF2B5EF4-FFF2-40B4-BE49-F238E27FC236}">
                <a16:creationId xmlns:a16="http://schemas.microsoft.com/office/drawing/2014/main" id="{5571851D-19C4-5C3A-0F5D-024230DD995D}"/>
              </a:ext>
            </a:extLst>
          </p:cNvPr>
          <p:cNvGrpSpPr/>
          <p:nvPr/>
        </p:nvGrpSpPr>
        <p:grpSpPr>
          <a:xfrm>
            <a:off x="7360408" y="3015703"/>
            <a:ext cx="761142" cy="252794"/>
            <a:chOff x="1725115" y="1291147"/>
            <a:chExt cx="519090" cy="172403"/>
          </a:xfrm>
        </p:grpSpPr>
        <p:sp>
          <p:nvSpPr>
            <p:cNvPr id="6" name="Google Shape;3869;p116">
              <a:extLst>
                <a:ext uri="{FF2B5EF4-FFF2-40B4-BE49-F238E27FC236}">
                  <a16:creationId xmlns:a16="http://schemas.microsoft.com/office/drawing/2014/main" id="{50891566-5367-150D-F49D-281C622BF6C7}"/>
                </a:ext>
              </a:extLst>
            </p:cNvPr>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lt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70;p116">
              <a:extLst>
                <a:ext uri="{FF2B5EF4-FFF2-40B4-BE49-F238E27FC236}">
                  <a16:creationId xmlns:a16="http://schemas.microsoft.com/office/drawing/2014/main" id="{E5B50BF4-9774-9C9C-6FEE-8844846D7B5F}"/>
                </a:ext>
              </a:extLst>
            </p:cNvPr>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71;p116">
              <a:extLst>
                <a:ext uri="{FF2B5EF4-FFF2-40B4-BE49-F238E27FC236}">
                  <a16:creationId xmlns:a16="http://schemas.microsoft.com/office/drawing/2014/main" id="{6F20D090-A2E7-9D2A-9C12-094F2C2A2AFE}"/>
                </a:ext>
              </a:extLst>
            </p:cNvPr>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901;p116">
            <a:extLst>
              <a:ext uri="{FF2B5EF4-FFF2-40B4-BE49-F238E27FC236}">
                <a16:creationId xmlns:a16="http://schemas.microsoft.com/office/drawing/2014/main" id="{ADC94953-F426-202D-1CB1-457A21F5F722}"/>
              </a:ext>
            </a:extLst>
          </p:cNvPr>
          <p:cNvGrpSpPr/>
          <p:nvPr/>
        </p:nvGrpSpPr>
        <p:grpSpPr>
          <a:xfrm>
            <a:off x="3587275" y="1841361"/>
            <a:ext cx="1889100" cy="146100"/>
            <a:chOff x="2432300" y="1490925"/>
            <a:chExt cx="1889100" cy="146100"/>
          </a:xfrm>
        </p:grpSpPr>
        <p:sp>
          <p:nvSpPr>
            <p:cNvPr id="45" name="Google Shape;3902;p116">
              <a:extLst>
                <a:ext uri="{FF2B5EF4-FFF2-40B4-BE49-F238E27FC236}">
                  <a16:creationId xmlns:a16="http://schemas.microsoft.com/office/drawing/2014/main" id="{3100EA46-F403-E51C-E3F0-557B5659B1A3}"/>
                </a:ext>
              </a:extLst>
            </p:cNvPr>
            <p:cNvSpPr/>
            <p:nvPr/>
          </p:nvSpPr>
          <p:spPr>
            <a:xfrm>
              <a:off x="2432300"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3903;p116">
              <a:extLst>
                <a:ext uri="{FF2B5EF4-FFF2-40B4-BE49-F238E27FC236}">
                  <a16:creationId xmlns:a16="http://schemas.microsoft.com/office/drawing/2014/main" id="{F9BA0EA2-7862-56AF-97D8-A05DBB73D6DB}"/>
                </a:ext>
              </a:extLst>
            </p:cNvPr>
            <p:cNvGrpSpPr/>
            <p:nvPr/>
          </p:nvGrpSpPr>
          <p:grpSpPr>
            <a:xfrm rot="10800000" flipH="1">
              <a:off x="2497649" y="1516972"/>
              <a:ext cx="429322" cy="93999"/>
              <a:chOff x="5795037" y="809024"/>
              <a:chExt cx="431653" cy="94500"/>
            </a:xfrm>
          </p:grpSpPr>
          <p:sp>
            <p:nvSpPr>
              <p:cNvPr id="47" name="Google Shape;3904;p116">
                <a:extLst>
                  <a:ext uri="{FF2B5EF4-FFF2-40B4-BE49-F238E27FC236}">
                    <a16:creationId xmlns:a16="http://schemas.microsoft.com/office/drawing/2014/main" id="{BDB0F994-A7F3-00DB-ED46-30160A114BD5}"/>
                  </a:ext>
                </a:extLst>
              </p:cNvPr>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05;p116">
                <a:extLst>
                  <a:ext uri="{FF2B5EF4-FFF2-40B4-BE49-F238E27FC236}">
                    <a16:creationId xmlns:a16="http://schemas.microsoft.com/office/drawing/2014/main" id="{B196A39F-8755-2BFA-BB37-B7537327CD7D}"/>
                  </a:ext>
                </a:extLst>
              </p:cNvPr>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06;p116">
                <a:extLst>
                  <a:ext uri="{FF2B5EF4-FFF2-40B4-BE49-F238E27FC236}">
                    <a16:creationId xmlns:a16="http://schemas.microsoft.com/office/drawing/2014/main" id="{33355B67-A867-1200-ADF7-4C97E0BE1671}"/>
                  </a:ext>
                </a:extLst>
              </p:cNvPr>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 name="Google Shape;3860;p116">
            <a:extLst>
              <a:ext uri="{FF2B5EF4-FFF2-40B4-BE49-F238E27FC236}">
                <a16:creationId xmlns:a16="http://schemas.microsoft.com/office/drawing/2014/main" id="{4ED0D9FE-1DD1-AFDE-C4BF-00F96E4280DA}"/>
              </a:ext>
            </a:extLst>
          </p:cNvPr>
          <p:cNvSpPr txBox="1">
            <a:spLocks noGrp="1"/>
          </p:cNvSpPr>
          <p:nvPr>
            <p:ph type="title"/>
          </p:nvPr>
        </p:nvSpPr>
        <p:spPr>
          <a:xfrm>
            <a:off x="2623459" y="1947641"/>
            <a:ext cx="4256314" cy="2036529"/>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6600" dirty="0"/>
              <a:t>Thank You</a:t>
            </a:r>
            <a:endParaRPr sz="6600" dirty="0"/>
          </a:p>
        </p:txBody>
      </p:sp>
      <p:pic>
        <p:nvPicPr>
          <p:cNvPr id="58" name="Picture 57" descr="A close-up of a circuit board&#10;&#10;Description automatically generated">
            <a:extLst>
              <a:ext uri="{FF2B5EF4-FFF2-40B4-BE49-F238E27FC236}">
                <a16:creationId xmlns:a16="http://schemas.microsoft.com/office/drawing/2014/main" id="{F5DA4EF0-8394-C4BA-BC67-1F6A9C6371E9}"/>
              </a:ext>
            </a:extLst>
          </p:cNvPr>
          <p:cNvPicPr>
            <a:picLocks noChangeAspect="1"/>
          </p:cNvPicPr>
          <p:nvPr/>
        </p:nvPicPr>
        <p:blipFill>
          <a:blip r:embed="rId4"/>
          <a:stretch>
            <a:fillRect/>
          </a:stretch>
        </p:blipFill>
        <p:spPr>
          <a:xfrm>
            <a:off x="5996696" y="3047004"/>
            <a:ext cx="2574108" cy="1656150"/>
          </a:xfrm>
          <a:prstGeom prst="rect">
            <a:avLst/>
          </a:prstGeom>
        </p:spPr>
      </p:pic>
    </p:spTree>
    <p:extLst>
      <p:ext uri="{BB962C8B-B14F-4D97-AF65-F5344CB8AC3E}">
        <p14:creationId xmlns:p14="http://schemas.microsoft.com/office/powerpoint/2010/main" val="256800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93"/>
                                        </p:tgtEl>
                                        <p:attrNameLst>
                                          <p:attrName>style.visibility</p:attrName>
                                        </p:attrNameLst>
                                      </p:cBhvr>
                                      <p:to>
                                        <p:strVal val="visible"/>
                                      </p:to>
                                    </p:set>
                                    <p:animEffect transition="in" filter="fade">
                                      <p:cBhvr>
                                        <p:cTn id="7" dur="1000"/>
                                        <p:tgtEl>
                                          <p:spTgt spid="2793"/>
                                        </p:tgtEl>
                                      </p:cBhvr>
                                    </p:animEffect>
                                  </p:childTnLst>
                                </p:cTn>
                              </p:par>
                              <p:par>
                                <p:cTn id="8" presetID="10" presetClass="entr" presetSubtype="0" fill="hold" nodeType="withEffect">
                                  <p:stCondLst>
                                    <p:cond delay="0"/>
                                  </p:stCondLst>
                                  <p:childTnLst>
                                    <p:set>
                                      <p:cBhvr>
                                        <p:cTn id="9" dur="1" fill="hold">
                                          <p:stCondLst>
                                            <p:cond delay="0"/>
                                          </p:stCondLst>
                                        </p:cTn>
                                        <p:tgtEl>
                                          <p:spTgt spid="2794"/>
                                        </p:tgtEl>
                                        <p:attrNameLst>
                                          <p:attrName>style.visibility</p:attrName>
                                        </p:attrNameLst>
                                      </p:cBhvr>
                                      <p:to>
                                        <p:strVal val="visible"/>
                                      </p:to>
                                    </p:set>
                                    <p:animEffect transition="in" filter="fade">
                                      <p:cBhvr>
                                        <p:cTn id="10" dur="1000"/>
                                        <p:tgtEl>
                                          <p:spTgt spid="279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TotalTime>
  <Words>708</Words>
  <Application>Microsoft Office PowerPoint</Application>
  <PresentationFormat>On-screen Show (16:9)</PresentationFormat>
  <Paragraphs>111</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Darker Grotesque</vt:lpstr>
      <vt:lpstr>Roboto Condensed Light</vt:lpstr>
      <vt:lpstr>PT Sans</vt:lpstr>
      <vt:lpstr>Helvetica</vt:lpstr>
      <vt:lpstr>Montserrat</vt:lpstr>
      <vt:lpstr>Darker Grotesque Medium</vt:lpstr>
      <vt:lpstr>Arial</vt:lpstr>
      <vt:lpstr>Multi-Business Company Website by Slidesgo</vt:lpstr>
      <vt:lpstr>Exmaple 3</vt:lpstr>
      <vt:lpstr>Arduino Overview and Programming Guide</vt:lpstr>
      <vt:lpstr>Arduino Overview and Programming Guide</vt:lpstr>
      <vt:lpstr>—SOMEONE FAMOUS</vt:lpstr>
      <vt:lpstr>—SOMEONE FAMOUS</vt:lpstr>
      <vt:lpstr>—SOMEONE FAMOUS</vt:lpstr>
      <vt:lpstr>—SOMEONE FAMOUS</vt:lpstr>
      <vt:lpstr>—SOMEONE FAMOUS</vt:lpstr>
      <vt:lpstr>Relational Databases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Exmaple 1</dc:title>
  <dc:creator>ziad hassan</dc:creator>
  <cp:lastModifiedBy>ziad hassan</cp:lastModifiedBy>
  <cp:revision>8</cp:revision>
  <dcterms:modified xsi:type="dcterms:W3CDTF">2024-12-21T19:36:01Z</dcterms:modified>
</cp:coreProperties>
</file>